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4"/>
  </p:notesMasterIdLst>
  <p:handoutMasterIdLst>
    <p:handoutMasterId r:id="rId35"/>
  </p:handoutMasterIdLst>
  <p:sldIdLst>
    <p:sldId id="256" r:id="rId2"/>
    <p:sldId id="271" r:id="rId3"/>
    <p:sldId id="329" r:id="rId4"/>
    <p:sldId id="323" r:id="rId5"/>
    <p:sldId id="324" r:id="rId6"/>
    <p:sldId id="330" r:id="rId7"/>
    <p:sldId id="277" r:id="rId8"/>
    <p:sldId id="278" r:id="rId9"/>
    <p:sldId id="360" r:id="rId10"/>
    <p:sldId id="282" r:id="rId11"/>
    <p:sldId id="285" r:id="rId12"/>
    <p:sldId id="338" r:id="rId13"/>
    <p:sldId id="325" r:id="rId14"/>
    <p:sldId id="326" r:id="rId15"/>
    <p:sldId id="361" r:id="rId16"/>
    <p:sldId id="367" r:id="rId17"/>
    <p:sldId id="368" r:id="rId18"/>
    <p:sldId id="369" r:id="rId19"/>
    <p:sldId id="370" r:id="rId20"/>
    <p:sldId id="356" r:id="rId21"/>
    <p:sldId id="299" r:id="rId22"/>
    <p:sldId id="298" r:id="rId23"/>
    <p:sldId id="359" r:id="rId24"/>
    <p:sldId id="357" r:id="rId25"/>
    <p:sldId id="346" r:id="rId26"/>
    <p:sldId id="352" r:id="rId27"/>
    <p:sldId id="301" r:id="rId28"/>
    <p:sldId id="302" r:id="rId29"/>
    <p:sldId id="308" r:id="rId30"/>
    <p:sldId id="333" r:id="rId31"/>
    <p:sldId id="354" r:id="rId32"/>
    <p:sldId id="355" r:id="rId33"/>
  </p:sldIdLst>
  <p:sldSz cx="9144000" cy="6858000" type="screen4x3"/>
  <p:notesSz cx="6669088"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EFE"/>
    <a:srgbClr val="73D4D6"/>
    <a:srgbClr val="78DCE3"/>
    <a:srgbClr val="1EAEBD"/>
    <a:srgbClr val="1E90BC"/>
    <a:srgbClr val="86DCAB"/>
    <a:srgbClr val="1EBCC2"/>
    <a:srgbClr val="1E90A7"/>
    <a:srgbClr val="2F6F23"/>
    <a:srgbClr val="3A5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6374" autoAdjust="0"/>
    <p:restoredTop sz="24789" autoAdjust="0"/>
  </p:normalViewPr>
  <p:slideViewPr>
    <p:cSldViewPr snapToGrid="0" snapToObjects="1">
      <p:cViewPr>
        <p:scale>
          <a:sx n="75" d="100"/>
          <a:sy n="75" d="100"/>
        </p:scale>
        <p:origin x="-1522" y="-374"/>
      </p:cViewPr>
      <p:guideLst>
        <p:guide orient="horz" pos="2329"/>
        <p:guide orient="horz" pos="1033"/>
        <p:guide orient="horz" pos="3657"/>
        <p:guide orient="horz" pos="1991"/>
        <p:guide orient="horz" pos="1259"/>
        <p:guide orient="horz" pos="1204"/>
        <p:guide orient="horz" pos="1719"/>
        <p:guide orient="horz" pos="2264"/>
        <p:guide orient="horz" pos="2868"/>
        <p:guide orient="horz" pos="3420"/>
        <p:guide orient="horz" pos="1785"/>
        <p:guide orient="horz" pos="2504"/>
        <p:guide orient="horz" pos="2821"/>
        <p:guide orient="horz" pos="3185"/>
        <p:guide orient="horz" pos="1447"/>
        <p:guide pos="456"/>
        <p:guide pos="3923"/>
        <p:guide pos="5574"/>
        <p:guide pos="4332"/>
        <p:guide pos="2734"/>
        <p:guide pos="299"/>
        <p:guide pos="2744"/>
        <p:guide pos="3372"/>
        <p:guide pos="2434"/>
        <p:guide pos="2649"/>
        <p:guide pos="3095"/>
        <p:guide pos="3638"/>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200" d="100"/>
        <a:sy n="200" d="100"/>
      </p:scale>
      <p:origin x="0" y="7934"/>
    </p:cViewPr>
  </p:sorterViewPr>
  <p:notesViewPr>
    <p:cSldViewPr showGuides="1">
      <p:cViewPr>
        <p:scale>
          <a:sx n="66" d="100"/>
          <a:sy n="66" d="100"/>
        </p:scale>
        <p:origin x="-3178" y="38"/>
      </p:cViewPr>
      <p:guideLst>
        <p:guide orient="horz" pos="3109"/>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5"/>
            <a:ext cx="2889250" cy="493713"/>
          </a:xfrm>
          <a:prstGeom prst="rect">
            <a:avLst/>
          </a:prstGeom>
        </p:spPr>
        <p:txBody>
          <a:bodyPr vert="horz" lIns="91395" tIns="45700" rIns="91395" bIns="45700" rtlCol="0"/>
          <a:lstStyle>
            <a:lvl1pPr algn="l">
              <a:defRPr sz="1200"/>
            </a:lvl1pPr>
          </a:lstStyle>
          <a:p>
            <a:endParaRPr lang="de-DE"/>
          </a:p>
        </p:txBody>
      </p:sp>
      <p:sp>
        <p:nvSpPr>
          <p:cNvPr id="3" name="Datumsplatzhalter 2"/>
          <p:cNvSpPr>
            <a:spLocks noGrp="1"/>
          </p:cNvSpPr>
          <p:nvPr>
            <p:ph type="dt" sz="quarter" idx="1"/>
          </p:nvPr>
        </p:nvSpPr>
        <p:spPr>
          <a:xfrm>
            <a:off x="3778251" y="5"/>
            <a:ext cx="2889250" cy="493713"/>
          </a:xfrm>
          <a:prstGeom prst="rect">
            <a:avLst/>
          </a:prstGeom>
        </p:spPr>
        <p:txBody>
          <a:bodyPr vert="horz" lIns="91395" tIns="45700" rIns="91395" bIns="45700" rtlCol="0"/>
          <a:lstStyle>
            <a:lvl1pPr algn="r">
              <a:defRPr sz="1200"/>
            </a:lvl1pPr>
          </a:lstStyle>
          <a:p>
            <a:fld id="{01C24D04-FAA8-4B75-BD04-5811943ADE57}" type="datetimeFigureOut">
              <a:rPr lang="de-DE" smtClean="0"/>
              <a:t>20.09.2017</a:t>
            </a:fld>
            <a:endParaRPr lang="de-DE"/>
          </a:p>
        </p:txBody>
      </p:sp>
      <p:sp>
        <p:nvSpPr>
          <p:cNvPr id="4" name="Fußzeilenplatzhalter 3"/>
          <p:cNvSpPr>
            <a:spLocks noGrp="1"/>
          </p:cNvSpPr>
          <p:nvPr>
            <p:ph type="ftr" sz="quarter" idx="2"/>
          </p:nvPr>
        </p:nvSpPr>
        <p:spPr>
          <a:xfrm>
            <a:off x="1" y="9377363"/>
            <a:ext cx="2889250" cy="493712"/>
          </a:xfrm>
          <a:prstGeom prst="rect">
            <a:avLst/>
          </a:prstGeom>
        </p:spPr>
        <p:txBody>
          <a:bodyPr vert="horz" lIns="91395" tIns="45700" rIns="91395" bIns="45700" rtlCol="0" anchor="b"/>
          <a:lstStyle>
            <a:lvl1pPr algn="l">
              <a:defRPr sz="1200"/>
            </a:lvl1pPr>
          </a:lstStyle>
          <a:p>
            <a:endParaRPr lang="de-DE"/>
          </a:p>
        </p:txBody>
      </p:sp>
      <p:sp>
        <p:nvSpPr>
          <p:cNvPr id="5" name="Foliennummernplatzhalter 4"/>
          <p:cNvSpPr>
            <a:spLocks noGrp="1"/>
          </p:cNvSpPr>
          <p:nvPr>
            <p:ph type="sldNum" sz="quarter" idx="3"/>
          </p:nvPr>
        </p:nvSpPr>
        <p:spPr>
          <a:xfrm>
            <a:off x="3778251" y="9377363"/>
            <a:ext cx="2889250" cy="493712"/>
          </a:xfrm>
          <a:prstGeom prst="rect">
            <a:avLst/>
          </a:prstGeom>
        </p:spPr>
        <p:txBody>
          <a:bodyPr vert="horz" lIns="91395" tIns="45700" rIns="91395" bIns="4570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6"/>
            <a:ext cx="2889938" cy="493633"/>
          </a:xfrm>
          <a:prstGeom prst="rect">
            <a:avLst/>
          </a:prstGeom>
        </p:spPr>
        <p:txBody>
          <a:bodyPr vert="horz" lIns="90391" tIns="45193" rIns="90391" bIns="45193" rtlCol="0"/>
          <a:lstStyle>
            <a:lvl1pPr algn="l">
              <a:defRPr sz="1200"/>
            </a:lvl1pPr>
          </a:lstStyle>
          <a:p>
            <a:endParaRPr lang="de-DE"/>
          </a:p>
        </p:txBody>
      </p:sp>
      <p:sp>
        <p:nvSpPr>
          <p:cNvPr id="3" name="Datumsplatzhalter 2"/>
          <p:cNvSpPr>
            <a:spLocks noGrp="1"/>
          </p:cNvSpPr>
          <p:nvPr>
            <p:ph type="dt" idx="1"/>
          </p:nvPr>
        </p:nvSpPr>
        <p:spPr>
          <a:xfrm>
            <a:off x="3777607" y="6"/>
            <a:ext cx="2889938" cy="493633"/>
          </a:xfrm>
          <a:prstGeom prst="rect">
            <a:avLst/>
          </a:prstGeom>
        </p:spPr>
        <p:txBody>
          <a:bodyPr vert="horz" lIns="90391" tIns="45193" rIns="90391" bIns="45193" rtlCol="0"/>
          <a:lstStyle>
            <a:lvl1pPr algn="r">
              <a:defRPr sz="1200"/>
            </a:lvl1pPr>
          </a:lstStyle>
          <a:p>
            <a:fld id="{7E7766AF-C2E5-498A-8780-88CCD884FEB9}" type="datetimeFigureOut">
              <a:rPr lang="de-DE" smtClean="0"/>
              <a:t>20.09.2017</a:t>
            </a:fld>
            <a:endParaRPr lang="de-DE"/>
          </a:p>
        </p:txBody>
      </p:sp>
      <p:sp>
        <p:nvSpPr>
          <p:cNvPr id="4" name="Folienbildplatzhalt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0391" tIns="45193" rIns="90391" bIns="45193" rtlCol="0" anchor="ctr"/>
          <a:lstStyle/>
          <a:p>
            <a:endParaRPr lang="de-DE"/>
          </a:p>
        </p:txBody>
      </p:sp>
      <p:sp>
        <p:nvSpPr>
          <p:cNvPr id="5" name="Notizenplatzhalter 4"/>
          <p:cNvSpPr>
            <a:spLocks noGrp="1"/>
          </p:cNvSpPr>
          <p:nvPr>
            <p:ph type="body" sz="quarter" idx="3"/>
          </p:nvPr>
        </p:nvSpPr>
        <p:spPr>
          <a:xfrm>
            <a:off x="367417" y="4935542"/>
            <a:ext cx="6004898" cy="4297778"/>
          </a:xfrm>
          <a:prstGeom prst="rect">
            <a:avLst/>
          </a:prstGeom>
        </p:spPr>
        <p:txBody>
          <a:bodyPr vert="horz" lIns="90391" tIns="45193" rIns="90391" bIns="45193"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5"/>
          </p:nvPr>
        </p:nvSpPr>
        <p:spPr>
          <a:xfrm>
            <a:off x="3777607" y="9377322"/>
            <a:ext cx="2889938" cy="493633"/>
          </a:xfrm>
          <a:prstGeom prst="rect">
            <a:avLst/>
          </a:prstGeom>
        </p:spPr>
        <p:txBody>
          <a:bodyPr vert="horz" lIns="90391" tIns="45193" rIns="90391" bIns="45193"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6332"/>
            <a:ext cx="6004899" cy="4511837"/>
          </a:xfrm>
        </p:spPr>
        <p:txBody>
          <a:bodyPr>
            <a:normAutofit lnSpcReduction="10000"/>
          </a:bodyPr>
          <a:lstStyle/>
          <a:p>
            <a:r>
              <a:rPr lang="de-DE" b="1" u="sng" dirty="0"/>
              <a:t>Lernen in der Realschule</a:t>
            </a:r>
          </a:p>
          <a:p>
            <a:endParaRPr lang="de-DE" dirty="0" smtClean="0"/>
          </a:p>
          <a:p>
            <a:pPr lvl="0"/>
            <a:r>
              <a:rPr lang="de-DE" b="1" kern="1200" dirty="0" smtClean="0">
                <a:effectLst/>
              </a:rPr>
              <a:t>Orientierungsstufe (Klasse</a:t>
            </a:r>
            <a:r>
              <a:rPr lang="de-DE" b="1" kern="1200" baseline="0" dirty="0" smtClean="0">
                <a:effectLst/>
              </a:rPr>
              <a:t> 5/6)</a:t>
            </a:r>
            <a:endParaRPr lang="de-DE" kern="1200" dirty="0" smtClean="0">
              <a:effectLst/>
            </a:endParaRPr>
          </a:p>
          <a:p>
            <a:pPr marL="171388" indent="-171388">
              <a:buFont typeface="Arial" panose="020B0604020202020204" pitchFamily="34" charset="0"/>
              <a:buChar char="•"/>
            </a:pPr>
            <a:r>
              <a:rPr lang="de-DE" kern="1200" dirty="0" smtClean="0">
                <a:effectLst/>
              </a:rPr>
              <a:t>Das neue Konzept sieht in den Klassen 5 und 6 vor, dass sich Unterricht und Noten </a:t>
            </a:r>
            <a:r>
              <a:rPr lang="de-DE" b="1" kern="1200" dirty="0" smtClean="0">
                <a:effectLst/>
              </a:rPr>
              <a:t>ausschließlich am mittleren Niveau orientieren</a:t>
            </a:r>
            <a:r>
              <a:rPr lang="de-DE" kern="1200" dirty="0" smtClean="0">
                <a:effectLst/>
              </a:rPr>
              <a:t>. Für leistungsschwächere Schüler kann zusätzliche Förderung angeboten werden.</a:t>
            </a:r>
          </a:p>
          <a:p>
            <a:pPr marL="171388" indent="-171388">
              <a:buFont typeface="Arial" panose="020B0604020202020204" pitchFamily="34" charset="0"/>
              <a:buChar char="•"/>
            </a:pPr>
            <a:r>
              <a:rPr lang="de-DE" kern="1200" dirty="0" smtClean="0">
                <a:effectLst/>
              </a:rPr>
              <a:t>Am Ende von Klasse 5 gibt es kein Sitzenbleiben. Erst zum </a:t>
            </a:r>
            <a:r>
              <a:rPr lang="de-DE" b="1" kern="1200" dirty="0" smtClean="0">
                <a:effectLst/>
              </a:rPr>
              <a:t>Ende Klasse 6 </a:t>
            </a:r>
            <a:r>
              <a:rPr lang="de-DE" kern="1200" dirty="0" smtClean="0">
                <a:effectLst/>
              </a:rPr>
              <a:t>wird anhand der Noten entschieden, ob Schülerinnen und Schüler nach der Orientierungsstufe auf dem </a:t>
            </a:r>
            <a:r>
              <a:rPr lang="de-DE" b="1" kern="1200" dirty="0" smtClean="0">
                <a:effectLst/>
              </a:rPr>
              <a:t>mittleren oder grundlegenden Niveau weiterlernen</a:t>
            </a:r>
            <a:r>
              <a:rPr lang="de-DE" kern="1200" dirty="0" smtClean="0">
                <a:effectLst/>
              </a:rPr>
              <a:t>.</a:t>
            </a:r>
          </a:p>
          <a:p>
            <a:r>
              <a:rPr lang="de-DE" kern="1200" dirty="0" smtClean="0">
                <a:effectLst/>
              </a:rPr>
              <a:t>  </a:t>
            </a:r>
          </a:p>
          <a:p>
            <a:pPr lvl="0"/>
            <a:r>
              <a:rPr lang="de-DE" b="1" kern="1200" dirty="0" smtClean="0">
                <a:effectLst/>
              </a:rPr>
              <a:t>Unterricht in Klasse 7 bis 10</a:t>
            </a:r>
          </a:p>
          <a:p>
            <a:pPr marL="171388" indent="-171388">
              <a:buFont typeface="Arial" panose="020B0604020202020204" pitchFamily="34" charset="0"/>
              <a:buChar char="•"/>
            </a:pPr>
            <a:r>
              <a:rPr lang="de-DE" kern="1200" dirty="0" smtClean="0">
                <a:effectLst/>
              </a:rPr>
              <a:t>Die Realschulen können in den </a:t>
            </a:r>
            <a:r>
              <a:rPr lang="de-DE" b="1" kern="1200" dirty="0" smtClean="0">
                <a:effectLst/>
              </a:rPr>
              <a:t>Klassen 7 bis 9 </a:t>
            </a:r>
            <a:r>
              <a:rPr lang="de-DE" kern="1200" dirty="0" smtClean="0">
                <a:effectLst/>
              </a:rPr>
              <a:t>die Schülerinnen und Schüler nach ihrem Leistungsvermögen (auf grundlegendem oder mittlerem Niveau) </a:t>
            </a:r>
            <a:r>
              <a:rPr lang="de-DE" b="1" dirty="0"/>
              <a:t>in </a:t>
            </a:r>
            <a:r>
              <a:rPr lang="de-DE" b="1" dirty="0" smtClean="0"/>
              <a:t>getrennten Gruppen </a:t>
            </a:r>
            <a:r>
              <a:rPr lang="de-DE" b="1" dirty="0"/>
              <a:t>oder in getrennten </a:t>
            </a:r>
            <a:r>
              <a:rPr lang="de-DE" b="1" dirty="0" smtClean="0"/>
              <a:t>Klassen </a:t>
            </a:r>
            <a:r>
              <a:rPr lang="de-DE" dirty="0" smtClean="0"/>
              <a:t>unterrichten</a:t>
            </a:r>
            <a:r>
              <a:rPr lang="de-DE" kern="1200" dirty="0" smtClean="0">
                <a:effectLst/>
              </a:rPr>
              <a:t>. Am </a:t>
            </a:r>
            <a:r>
              <a:rPr lang="de-DE" b="1" kern="1200" dirty="0" smtClean="0">
                <a:effectLst/>
              </a:rPr>
              <a:t>Ende von Klasse 7 und 8 </a:t>
            </a:r>
            <a:r>
              <a:rPr lang="de-DE" kern="1200" dirty="0" smtClean="0">
                <a:effectLst/>
              </a:rPr>
              <a:t>wird jeweils anhand der Noten entschieden, auf welchem Niveau die Schülerin bzw. der Schüler weiterlernt.</a:t>
            </a:r>
          </a:p>
          <a:p>
            <a:pPr marL="171388" indent="-171388">
              <a:buFont typeface="Arial" panose="020B0604020202020204" pitchFamily="34" charset="0"/>
              <a:buChar char="•"/>
            </a:pPr>
            <a:r>
              <a:rPr lang="de-DE" kern="1200" dirty="0" smtClean="0">
                <a:effectLst/>
              </a:rPr>
              <a:t>Schülerinnen und Schüler, die in Klasse 9 auf dem </a:t>
            </a:r>
            <a:r>
              <a:rPr lang="de-DE" b="1" kern="1200" dirty="0" smtClean="0">
                <a:effectLst/>
              </a:rPr>
              <a:t>grundlegenden Niveau </a:t>
            </a:r>
            <a:r>
              <a:rPr lang="de-DE" kern="1200" dirty="0" smtClean="0">
                <a:effectLst/>
              </a:rPr>
              <a:t>gelernt haben, absolvieren am Ende von </a:t>
            </a:r>
            <a:r>
              <a:rPr lang="de-DE" b="1" kern="1200" dirty="0" smtClean="0">
                <a:effectLst/>
              </a:rPr>
              <a:t>Klasse 9 die Hauptschulabschlussprüfung </a:t>
            </a:r>
            <a:r>
              <a:rPr lang="de-DE" kern="1200" dirty="0" smtClean="0">
                <a:effectLst/>
              </a:rPr>
              <a:t>an der Realschule. </a:t>
            </a:r>
          </a:p>
          <a:p>
            <a:pPr marL="171388" indent="-171388">
              <a:buFont typeface="Arial" panose="020B0604020202020204" pitchFamily="34" charset="0"/>
              <a:buChar char="•"/>
            </a:pPr>
            <a:r>
              <a:rPr lang="de-DE" kern="1200" dirty="0" smtClean="0">
                <a:effectLst/>
              </a:rPr>
              <a:t>In </a:t>
            </a:r>
            <a:r>
              <a:rPr lang="de-DE" b="1" kern="1200" dirty="0" smtClean="0">
                <a:effectLst/>
              </a:rPr>
              <a:t>Klasse 10</a:t>
            </a:r>
            <a:r>
              <a:rPr lang="de-DE" kern="1200" dirty="0" smtClean="0">
                <a:effectLst/>
              </a:rPr>
              <a:t>, die mit der </a:t>
            </a:r>
            <a:r>
              <a:rPr lang="de-DE" b="1" kern="1200" dirty="0" smtClean="0">
                <a:effectLst/>
              </a:rPr>
              <a:t>Realschulabschlussprüfung </a:t>
            </a:r>
            <a:r>
              <a:rPr lang="de-DE" b="0" kern="1200" dirty="0" smtClean="0">
                <a:effectLst/>
              </a:rPr>
              <a:t>abschließt, </a:t>
            </a:r>
            <a:r>
              <a:rPr lang="de-DE" dirty="0" smtClean="0"/>
              <a:t>wird </a:t>
            </a:r>
            <a:r>
              <a:rPr lang="de-DE" b="1" dirty="0"/>
              <a:t>ausschließlich </a:t>
            </a:r>
            <a:r>
              <a:rPr lang="de-DE" dirty="0"/>
              <a:t>auf </a:t>
            </a:r>
            <a:r>
              <a:rPr lang="de-DE" b="1" dirty="0"/>
              <a:t>mittlerem Niveau </a:t>
            </a:r>
            <a:r>
              <a:rPr lang="de-DE" dirty="0"/>
              <a:t>unterrichtet.</a:t>
            </a:r>
            <a:endParaRPr lang="de-DE" kern="1200" dirty="0" smtClean="0">
              <a:effectLst/>
            </a:endParaRPr>
          </a:p>
          <a:p>
            <a:endParaRPr lang="de-DE" dirty="0"/>
          </a:p>
          <a:p>
            <a:pPr marL="171388" indent="-171388">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a:t>
            </a:r>
            <a:r>
              <a:rPr lang="de-DE" dirty="0" smtClean="0"/>
              <a:t>kann:</a:t>
            </a:r>
          </a:p>
          <a:p>
            <a:pPr marL="628421" lvl="1" indent="-171388">
              <a:buFont typeface="Symbol" panose="05050102010706020507" pitchFamily="18" charset="2"/>
              <a:buChar char="-"/>
              <a:defRPr/>
            </a:pPr>
            <a:r>
              <a:rPr lang="de-DE" b="1" dirty="0" smtClean="0"/>
              <a:t>zweite Fremdsprache (meist Französisch) (ab Klasse 6), </a:t>
            </a:r>
          </a:p>
          <a:p>
            <a:pPr marL="628421" lvl="1" indent="-171388">
              <a:buFont typeface="Symbol" panose="05050102010706020507" pitchFamily="18" charset="2"/>
              <a:buChar char="-"/>
            </a:pPr>
            <a:r>
              <a:rPr lang="de-DE" b="1" dirty="0" smtClean="0"/>
              <a:t>Technik </a:t>
            </a:r>
            <a:r>
              <a:rPr lang="de-DE" b="1" dirty="0"/>
              <a:t>(ab Klasse 7</a:t>
            </a:r>
            <a:r>
              <a:rPr lang="de-DE" b="1" dirty="0" smtClean="0"/>
              <a:t>),	</a:t>
            </a:r>
            <a:r>
              <a:rPr lang="de-DE" b="1" dirty="0"/>
              <a:t> </a:t>
            </a:r>
          </a:p>
          <a:p>
            <a:pPr marL="628421" lvl="1" indent="-171388">
              <a:buFont typeface="Symbol" panose="05050102010706020507" pitchFamily="18" charset="2"/>
              <a:buChar char="-"/>
            </a:pPr>
            <a:r>
              <a:rPr lang="de-DE" b="1" dirty="0" smtClean="0"/>
              <a:t>Alltagskultur</a:t>
            </a:r>
            <a:r>
              <a:rPr lang="de-DE" b="1" dirty="0"/>
              <a:t>, Ernährung, Soziales (AES) (ab Klasse </a:t>
            </a:r>
            <a:r>
              <a:rPr lang="de-DE" b="1" dirty="0" smtClean="0"/>
              <a:t>7)</a:t>
            </a:r>
            <a:r>
              <a:rPr lang="de-DE" b="1" strike="noStrike" dirty="0" smtClean="0"/>
              <a:t>.</a:t>
            </a:r>
            <a:r>
              <a:rPr lang="de-DE" b="1" strike="sngStrike" dirty="0" smtClean="0"/>
              <a:t> </a:t>
            </a:r>
            <a:endParaRPr lang="de-DE" b="1" dirty="0"/>
          </a:p>
          <a:p>
            <a:pPr marL="169503" indent="-16950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771" y="4934374"/>
            <a:ext cx="6075545" cy="4728645"/>
          </a:xfrm>
        </p:spPr>
        <p:txBody>
          <a:bodyPr>
            <a:noAutofit/>
          </a:bodyPr>
          <a:lstStyle/>
          <a:p>
            <a:pPr marL="169503" indent="-169503">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503" indent="-169503">
              <a:buFont typeface="Arial" panose="020B0604020202020204" pitchFamily="34" charset="0"/>
              <a:buChar char="•"/>
            </a:pPr>
            <a:endParaRPr lang="de-DE" sz="1100" dirty="0"/>
          </a:p>
          <a:p>
            <a:pPr marL="169503" indent="-169503" defTabSz="904014">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503" indent="-169503" defTabSz="904014">
              <a:buFont typeface="Arial" panose="020B0604020202020204" pitchFamily="34" charset="0"/>
              <a:buChar char="•"/>
              <a:defRPr/>
            </a:pPr>
            <a:endParaRPr lang="de-DE" sz="1100" dirty="0"/>
          </a:p>
          <a:p>
            <a:pPr marL="169503" indent="-169503" defTabSz="904014">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503" indent="-169503">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503" indent="-169503">
              <a:buFont typeface="Arial" panose="020B0604020202020204" pitchFamily="34" charset="0"/>
              <a:buChar char="•"/>
            </a:pPr>
            <a:endParaRPr lang="de-DE" sz="1100" dirty="0"/>
          </a:p>
          <a:p>
            <a:pPr marL="169503" indent="-169503">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503" indent="-169503">
              <a:buFont typeface="Arial" panose="020B0604020202020204" pitchFamily="34" charset="0"/>
              <a:buChar char="•"/>
            </a:pPr>
            <a:endParaRPr lang="de-DE" sz="1100" dirty="0"/>
          </a:p>
          <a:p>
            <a:pPr marL="169503" indent="-169503">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503" indent="-169503">
              <a:buFont typeface="Arial" panose="020B0604020202020204" pitchFamily="34" charset="0"/>
              <a:buChar char="•"/>
            </a:pPr>
            <a:endParaRPr lang="de-DE" sz="1100" dirty="0"/>
          </a:p>
          <a:p>
            <a:pPr marL="169503" indent="-169503">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6331"/>
            <a:ext cx="6004899" cy="4583454"/>
          </a:xfrm>
        </p:spPr>
        <p:txBody>
          <a:bodyPr>
            <a:normAutofit lnSpcReduction="10000"/>
          </a:bodyPr>
          <a:lstStyle/>
          <a:p>
            <a:pPr marL="169503" indent="-169503">
              <a:buFont typeface="Arial" panose="020B0604020202020204" pitchFamily="34" charset="0"/>
              <a:buChar char="•"/>
            </a:pPr>
            <a:r>
              <a:rPr lang="de-DE" dirty="0">
                <a:latin typeface="+mj-lt"/>
                <a:cs typeface="Arial" panose="020B0604020202020204" pitchFamily="34" charset="0"/>
              </a:rPr>
              <a:t>Um den Übergang von der Grundschule auf das Gymnasium zu erleichtern, wurde speziell für die Unterstufe das Programm </a:t>
            </a:r>
            <a:r>
              <a:rPr lang="de-DE" b="1" dirty="0">
                <a:latin typeface="+mj-lt"/>
                <a:cs typeface="Arial" panose="020B0604020202020204" pitchFamily="34" charset="0"/>
              </a:rPr>
              <a:t>„Gut ankommen am Gymnasium“ </a:t>
            </a:r>
            <a:r>
              <a:rPr lang="de-DE" dirty="0">
                <a:latin typeface="+mj-lt"/>
                <a:cs typeface="Arial" panose="020B0604020202020204" pitchFamily="34" charset="0"/>
              </a:rPr>
              <a:t>aufgelegt. Zu den Maßnahmen, die dieses Programm beinhaltet, zählen zum Beispiel </a:t>
            </a:r>
            <a:r>
              <a:rPr lang="de-DE" b="1" dirty="0">
                <a:latin typeface="+mj-lt"/>
                <a:cs typeface="Arial" panose="020B0604020202020204" pitchFamily="34" charset="0"/>
              </a:rPr>
              <a:t>Intensivierungsstunden in der ersten Fremdsprache </a:t>
            </a:r>
            <a:r>
              <a:rPr lang="de-DE" dirty="0">
                <a:latin typeface="+mj-lt"/>
                <a:cs typeface="Arial" panose="020B0604020202020204" pitchFamily="34" charset="0"/>
              </a:rPr>
              <a:t>oder die </a:t>
            </a:r>
            <a:r>
              <a:rPr lang="de-DE" b="1" dirty="0">
                <a:latin typeface="+mj-lt"/>
                <a:cs typeface="Arial" panose="020B0604020202020204" pitchFamily="34" charset="0"/>
              </a:rPr>
              <a:t>individuelle Betreuung in Kleingruppen</a:t>
            </a:r>
            <a:r>
              <a:rPr lang="de-DE" dirty="0">
                <a:latin typeface="+mj-lt"/>
                <a:cs typeface="Arial" panose="020B0604020202020204" pitchFamily="34" charset="0"/>
              </a:rPr>
              <a:t>, bei der die Lehrkraft für jede Schülerin und jeden Schüler individuell zugeschnittene Aufgaben entwickelt. </a:t>
            </a:r>
          </a:p>
          <a:p>
            <a:pPr marL="169503" indent="-169503">
              <a:buFont typeface="Arial" panose="020B0604020202020204" pitchFamily="34" charset="0"/>
              <a:buChar char="•"/>
            </a:pPr>
            <a:endParaRPr lang="de-DE" dirty="0">
              <a:latin typeface="+mj-lt"/>
              <a:cs typeface="Arial" panose="020B0604020202020204" pitchFamily="34" charset="0"/>
            </a:endParaRPr>
          </a:p>
          <a:p>
            <a:pPr marL="169503" indent="-169503">
              <a:buFont typeface="Arial" panose="020B0604020202020204" pitchFamily="34" charset="0"/>
              <a:buChar char="•"/>
            </a:pPr>
            <a:r>
              <a:rPr lang="de-DE" dirty="0" smtClean="0">
                <a:latin typeface="+mj-lt"/>
                <a:cs typeface="Arial" panose="020B0604020202020204" pitchFamily="34" charset="0"/>
              </a:rPr>
              <a:t>Einige </a:t>
            </a:r>
            <a:r>
              <a:rPr lang="de-DE" dirty="0">
                <a:latin typeface="+mj-lt"/>
                <a:cs typeface="Arial" panose="020B0604020202020204" pitchFamily="34" charset="0"/>
              </a:rPr>
              <a:t>Gymnasien haben </a:t>
            </a:r>
            <a:r>
              <a:rPr lang="de-DE" b="1" dirty="0">
                <a:latin typeface="+mj-lt"/>
                <a:cs typeface="Arial" panose="020B0604020202020204" pitchFamily="34" charset="0"/>
              </a:rPr>
              <a:t>bilinguale Abteilungen. </a:t>
            </a:r>
            <a:r>
              <a:rPr lang="de-DE" dirty="0">
                <a:latin typeface="+mj-lt"/>
                <a:cs typeface="Arial" panose="020B0604020202020204" pitchFamily="34" charset="0"/>
              </a:rPr>
              <a:t>Diese sind auf die Erziehung zur Mehrsprachigkeit spezialisiert. Dort wird auch in einzelnen Sachfächern in der Fremdsprache unterrichtet.</a:t>
            </a:r>
          </a:p>
          <a:p>
            <a:pPr marL="169503" indent="-169503">
              <a:buFont typeface="Arial" panose="020B0604020202020204" pitchFamily="34" charset="0"/>
              <a:buChar char="•"/>
            </a:pPr>
            <a:endParaRPr lang="de-DE" dirty="0">
              <a:latin typeface="+mj-lt"/>
              <a:cs typeface="Arial" panose="020B0604020202020204" pitchFamily="34" charset="0"/>
            </a:endParaRPr>
          </a:p>
          <a:p>
            <a:pPr marL="169503" indent="-169503">
              <a:buFont typeface="Arial" panose="020B0604020202020204" pitchFamily="34" charset="0"/>
              <a:buChar char="•"/>
            </a:pPr>
            <a:r>
              <a:rPr lang="de-DE" dirty="0">
                <a:latin typeface="+mj-lt"/>
                <a:cs typeface="Arial" panose="020B0604020202020204" pitchFamily="34" charset="0"/>
              </a:rPr>
              <a:t>Die Schülerinnen und Schüler verlassen das allgemein bildende Gymnasium </a:t>
            </a:r>
            <a:r>
              <a:rPr lang="de-DE" b="1" dirty="0">
                <a:latin typeface="+mj-lt"/>
                <a:cs typeface="Arial" panose="020B0604020202020204" pitchFamily="34" charset="0"/>
              </a:rPr>
              <a:t>nach Klasse 12 </a:t>
            </a:r>
            <a:r>
              <a:rPr lang="de-DE" dirty="0">
                <a:latin typeface="+mj-lt"/>
                <a:cs typeface="Arial" panose="020B0604020202020204" pitchFamily="34" charset="0"/>
              </a:rPr>
              <a:t>mit der </a:t>
            </a:r>
            <a:r>
              <a:rPr lang="de-DE" b="1" dirty="0">
                <a:latin typeface="+mj-lt"/>
                <a:cs typeface="Arial" panose="020B0604020202020204" pitchFamily="34" charset="0"/>
              </a:rPr>
              <a:t>allgemeinen Hochschulreife</a:t>
            </a:r>
            <a:r>
              <a:rPr lang="de-DE" dirty="0" smtClean="0">
                <a:latin typeface="+mj-lt"/>
                <a:cs typeface="Arial" panose="020B0604020202020204" pitchFamily="34" charset="0"/>
              </a:rPr>
              <a:t>.</a:t>
            </a:r>
          </a:p>
          <a:p>
            <a:endParaRPr lang="de-DE" dirty="0">
              <a:latin typeface="+mj-lt"/>
              <a:cs typeface="Arial" panose="020B0604020202020204" pitchFamily="34" charset="0"/>
            </a:endParaRPr>
          </a:p>
          <a:p>
            <a:pPr marL="169503" indent="-169503">
              <a:buFont typeface="Arial" panose="020B0604020202020204" pitchFamily="34" charset="0"/>
              <a:buChar char="•"/>
            </a:pPr>
            <a:r>
              <a:rPr lang="de-DE" dirty="0">
                <a:latin typeface="+mj-lt"/>
                <a:cs typeface="Arial" panose="020B0604020202020204" pitchFamily="34" charset="0"/>
              </a:rPr>
              <a:t>Das Abitur eröffnet optimale Möglichkeiten für die nationale und internationale Studien- und Berufswahl</a:t>
            </a:r>
            <a:r>
              <a:rPr lang="de-DE" dirty="0" smtClean="0">
                <a:latin typeface="+mj-lt"/>
                <a:cs typeface="Arial" panose="020B0604020202020204" pitchFamily="34" charset="0"/>
              </a:rPr>
              <a:t>.</a:t>
            </a:r>
          </a:p>
          <a:p>
            <a:endParaRPr lang="de-DE" dirty="0">
              <a:latin typeface="+mj-lt"/>
              <a:cs typeface="Arial" panose="020B0604020202020204" pitchFamily="34" charset="0"/>
            </a:endParaRPr>
          </a:p>
          <a:p>
            <a:pPr marL="169503" indent="-169503">
              <a:buFont typeface="Arial" panose="020B0604020202020204" pitchFamily="34" charset="0"/>
              <a:buChar char="•"/>
            </a:pPr>
            <a:r>
              <a:rPr lang="de-DE" dirty="0">
                <a:latin typeface="+mj-lt"/>
                <a:cs typeface="Arial" panose="020B0604020202020204" pitchFamily="34" charset="0"/>
              </a:rPr>
              <a:t>Immer wieder entscheiden sich Abiturienten nach ihrer Schulzeit aber auch für eine qualifizierte Berufsausbildung. Auch das ist selbstverständlich möglich. Dabei bieten Unternehmen und Institutionen den Abiturientinnen und Abiturienten oftmals auch verkürzte Ausbildungszeiten an. </a:t>
            </a:r>
          </a:p>
          <a:p>
            <a:pPr marL="169503" indent="-169503">
              <a:buFont typeface="Arial" panose="020B0604020202020204" pitchFamily="34" charset="0"/>
              <a:buChar char="•"/>
            </a:pPr>
            <a:endParaRPr lang="de-DE" dirty="0">
              <a:latin typeface="+mj-lt"/>
              <a:cs typeface="Arial" panose="020B0604020202020204" pitchFamily="34" charset="0"/>
            </a:endParaRPr>
          </a:p>
          <a:p>
            <a:pPr marL="169503" indent="-169503">
              <a:buFont typeface="Arial" panose="020B0604020202020204" pitchFamily="34" charset="0"/>
              <a:buChar char="•"/>
            </a:pPr>
            <a:r>
              <a:rPr lang="de-DE" dirty="0">
                <a:latin typeface="+mj-lt"/>
                <a:cs typeface="Arial" panose="020B0604020202020204" pitchFamily="34" charset="0"/>
              </a:rPr>
              <a:t>Mit der Versetzung von Klasse 10 in die erste Jahrgangsstufe des Gymnasiums erreicht Ihr Kind automatisch den </a:t>
            </a:r>
            <a:r>
              <a:rPr lang="de-DE" b="1" dirty="0">
                <a:latin typeface="+mj-lt"/>
                <a:cs typeface="Arial" panose="020B0604020202020204" pitchFamily="34" charset="0"/>
              </a:rPr>
              <a:t>mittleren Bildungsabschluss</a:t>
            </a:r>
            <a:r>
              <a:rPr lang="de-DE" dirty="0">
                <a:latin typeface="+mj-lt"/>
                <a:cs typeface="Arial" panose="020B0604020202020204" pitchFamily="34" charset="0"/>
              </a:rPr>
              <a:t>.</a:t>
            </a:r>
          </a:p>
          <a:p>
            <a:r>
              <a:rPr lang="de-DE" dirty="0">
                <a:latin typeface="+mj-lt"/>
                <a:cs typeface="Arial" panose="020B0604020202020204" pitchFamily="34" charset="0"/>
              </a:rPr>
              <a:t> </a:t>
            </a:r>
          </a:p>
          <a:p>
            <a:pPr marL="169503" indent="-169503">
              <a:buFont typeface="Arial" panose="020B0604020202020204" pitchFamily="34" charset="0"/>
              <a:buChar char="•"/>
            </a:pPr>
            <a:endParaRPr lang="de-DE" dirty="0">
              <a:latin typeface="+mj-lt"/>
              <a:cs typeface="Arial" panose="020B0604020202020204" pitchFamily="34" charset="0"/>
            </a:endParaRPr>
          </a:p>
          <a:p>
            <a:pPr marL="169503" indent="-169503">
              <a:buFont typeface="Arial" panose="020B0604020202020204" pitchFamily="34" charset="0"/>
              <a:buChar char="•"/>
            </a:pPr>
            <a:endParaRPr lang="de-DE" dirty="0">
              <a:latin typeface="+mj-lt"/>
              <a:cs typeface="Arial" panose="020B0604020202020204" pitchFamily="34" charset="0"/>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6331"/>
            <a:ext cx="6004899" cy="4869920"/>
          </a:xfrm>
        </p:spPr>
        <p:txBody>
          <a:bodyPr>
            <a:normAutofit/>
          </a:bodyPr>
          <a:lstStyle/>
          <a:p>
            <a:pPr marL="169503" indent="-169503">
              <a:buFont typeface="Arial" panose="020B0604020202020204" pitchFamily="34" charset="0"/>
              <a:buChar char="•"/>
            </a:pPr>
            <a:r>
              <a:rPr lang="de-DE" sz="1000" dirty="0"/>
              <a:t>Die Gemeinschaftsschule ist eine leistungsorientierte Schulart. Sie vermittelt sowohl das </a:t>
            </a:r>
            <a:r>
              <a:rPr lang="de-DE" sz="1000" b="1" dirty="0"/>
              <a:t>grundlegende, zum Hauptschulabschluss führende Niveau, </a:t>
            </a:r>
            <a:r>
              <a:rPr lang="de-DE" sz="1000" dirty="0"/>
              <a:t>das </a:t>
            </a:r>
            <a:r>
              <a:rPr lang="de-DE" sz="1000" b="1" dirty="0"/>
              <a:t>mittlere, zum Realschulabschluss </a:t>
            </a:r>
            <a:r>
              <a:rPr lang="de-DE" sz="1000" dirty="0"/>
              <a:t>führende Niveau als auch das </a:t>
            </a:r>
            <a:r>
              <a:rPr lang="de-DE" sz="1000" b="1" dirty="0"/>
              <a:t>erweiterte Niveau, das zum Abitur </a:t>
            </a:r>
            <a:r>
              <a:rPr lang="de-DE" sz="1000" dirty="0"/>
              <a:t>hinführt. 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503" indent="-169503" defTabSz="91406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503" indent="-169503" defTabSz="914067">
              <a:buFont typeface="Arial" panose="020B0604020202020204" pitchFamily="34" charset="0"/>
              <a:buChar char="•"/>
              <a:defRPr/>
            </a:pPr>
            <a:endParaRPr lang="de-DE" sz="1000" dirty="0"/>
          </a:p>
          <a:p>
            <a:pPr marL="169503" indent="-169503" defTabSz="914067">
              <a:buFont typeface="Arial" panose="020B0604020202020204" pitchFamily="34" charset="0"/>
              <a:buChar char="•"/>
              <a:defRPr/>
            </a:pPr>
            <a:r>
              <a:rPr lang="de-DE" sz="1000" dirty="0"/>
              <a:t>Die Pädagogik der Gemeinschaftsschule geht auf die Unterschiedlichkeit der Kinder und Jugendlichen ein. Die Lernangebote werden auf die verschiedenen Begabungen, Fähigkeiten und Entwicklungen des Einzelnen abgestimmt. </a:t>
            </a:r>
          </a:p>
          <a:p>
            <a:pPr marL="169503" indent="-169503" defTabSz="914067">
              <a:buFont typeface="Arial" panose="020B0604020202020204" pitchFamily="34" charset="0"/>
              <a:buChar char="•"/>
              <a:defRPr/>
            </a:pPr>
            <a:endParaRPr lang="de-DE" sz="1000" dirty="0"/>
          </a:p>
          <a:p>
            <a:pPr marL="169503" indent="-169503">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503" indent="-169503">
              <a:buFont typeface="Arial" panose="020B0604020202020204" pitchFamily="34" charset="0"/>
              <a:buChar char="•"/>
            </a:pPr>
            <a:endParaRPr lang="de-DE" sz="1000" b="1" dirty="0"/>
          </a:p>
          <a:p>
            <a:pPr marL="169503" indent="-169503" defTabSz="91406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503" indent="-169503" defTabSz="914067">
              <a:buFont typeface="Arial" panose="020B0604020202020204" pitchFamily="34" charset="0"/>
              <a:buChar char="•"/>
              <a:defRPr/>
            </a:pPr>
            <a:endParaRPr lang="de-DE" sz="1000" dirty="0"/>
          </a:p>
          <a:p>
            <a:pPr marL="169503" indent="-169503" defTabSz="91406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503" indent="-169503" defTabSz="914067">
              <a:buFont typeface="Arial" panose="020B0604020202020204" pitchFamily="34" charset="0"/>
              <a:buChar char="•"/>
              <a:defRPr/>
            </a:pPr>
            <a:endParaRPr lang="de-DE" sz="1000" dirty="0"/>
          </a:p>
          <a:p>
            <a:pPr marL="169503" indent="-169503">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Projekte.)</a:t>
            </a:r>
          </a:p>
          <a:p>
            <a:pPr marL="169503" indent="-169503">
              <a:buFont typeface="Arial" panose="020B0604020202020204" pitchFamily="34" charset="0"/>
              <a:buChar char="•"/>
            </a:pPr>
            <a:endParaRPr lang="de-DE" sz="1000" dirty="0"/>
          </a:p>
          <a:p>
            <a:pPr marL="169503" indent="-169503">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771" y="4936331"/>
            <a:ext cx="6146191" cy="4869920"/>
          </a:xfrm>
        </p:spPr>
        <p:txBody>
          <a:bodyPr>
            <a:normAutofit/>
          </a:bodyPr>
          <a:lstStyle/>
          <a:p>
            <a:pPr marL="169503" indent="-169503">
              <a:buFont typeface="Arial" panose="020B0604020202020204" pitchFamily="34" charset="0"/>
              <a:buChar char="•"/>
            </a:pPr>
            <a:r>
              <a:rPr lang="de-DE" sz="1100" dirty="0"/>
              <a:t>Die Gemeinschaftsschule bietet die Standards der Hauptschule, der Realschule und des Gymnasiums an. Die Schülerinnen und Schüler können auf unterschiedlichen und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503" indent="-169503">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503" indent="-169503">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88" indent="-171388">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537" lvl="1" indent="-169503">
              <a:buFont typeface="Arial" panose="020B0604020202020204" pitchFamily="34" charset="0"/>
              <a:buChar char="•"/>
            </a:pPr>
            <a:r>
              <a:rPr lang="de-DE" sz="1100" b="1" dirty="0"/>
              <a:t>eine zweite Fremdsprache (Französisch) (ab Klasse 6),</a:t>
            </a:r>
          </a:p>
          <a:p>
            <a:pPr marL="626537" lvl="1" indent="-169503">
              <a:buFont typeface="Arial" panose="020B0604020202020204" pitchFamily="34" charset="0"/>
              <a:buChar char="•"/>
            </a:pPr>
            <a:r>
              <a:rPr lang="de-DE" sz="1100" b="1" dirty="0"/>
              <a:t>Technik (ab Klasse 7) oder </a:t>
            </a:r>
          </a:p>
          <a:p>
            <a:pPr marL="626537" lvl="1" indent="-169503">
              <a:buFont typeface="Arial" panose="020B0604020202020204" pitchFamily="34" charset="0"/>
              <a:buChar char="•"/>
            </a:pPr>
            <a:r>
              <a:rPr lang="de-DE" sz="1100" b="1" dirty="0"/>
              <a:t>Alltagskultur, Ernährung, Soziales (AES) (ab Klasse 7)</a:t>
            </a:r>
          </a:p>
          <a:p>
            <a:endParaRPr lang="de-DE" sz="1100" dirty="0"/>
          </a:p>
          <a:p>
            <a:pPr marL="171388" indent="-171388">
              <a:buFont typeface="Arial" panose="020B0604020202020204" pitchFamily="34" charset="0"/>
              <a:buChar char="•"/>
            </a:pPr>
            <a:r>
              <a:rPr lang="de-DE" sz="1100" dirty="0"/>
              <a:t>Ab Klassenstufe 8 bietet die Schule zusätzlich </a:t>
            </a:r>
            <a:r>
              <a:rPr lang="de-DE" sz="1100" b="1" dirty="0"/>
              <a:t>Profilfächer</a:t>
            </a:r>
            <a:r>
              <a:rPr lang="de-DE" sz="1100" dirty="0"/>
              <a:t> an, die auch an den Gymnasien unterrichtet werden:</a:t>
            </a:r>
          </a:p>
          <a:p>
            <a:pPr marL="626537" lvl="1" indent="-169503">
              <a:buFont typeface="Arial" panose="020B0604020202020204" pitchFamily="34" charset="0"/>
              <a:buChar char="•"/>
            </a:pPr>
            <a:r>
              <a:rPr lang="de-DE" sz="1100" b="1" dirty="0"/>
              <a:t>Naturwissenschaft und Technik (NwT) bzw. </a:t>
            </a:r>
          </a:p>
          <a:p>
            <a:pPr marL="626537" lvl="1" indent="-169503">
              <a:buFont typeface="Arial" panose="020B0604020202020204" pitchFamily="34" charset="0"/>
              <a:buChar char="•"/>
            </a:pPr>
            <a:r>
              <a:rPr lang="de-DE" sz="1100" b="1" dirty="0"/>
              <a:t>Musik,  Bildende Kunst oder Sport. </a:t>
            </a:r>
          </a:p>
          <a:p>
            <a:pPr marL="626537" lvl="1" indent="-169503">
              <a:buFont typeface="Arial" panose="020B0604020202020204" pitchFamily="34" charset="0"/>
              <a:buChar char="•"/>
            </a:pPr>
            <a:r>
              <a:rPr lang="de-DE" sz="1100" b="1" dirty="0"/>
              <a:t>Manche Gemeinschaftsschulen bieten darüber hinaus zusätzlich Spanisch an. </a:t>
            </a:r>
          </a:p>
          <a:p>
            <a:pPr marL="169503" indent="-169503" defTabSz="914067">
              <a:buFont typeface="Arial" panose="020B0604020202020204" pitchFamily="34" charset="0"/>
              <a:buChar char="•"/>
              <a:defRPr/>
            </a:pPr>
            <a:endParaRPr lang="de-DE" sz="1100" dirty="0"/>
          </a:p>
          <a:p>
            <a:pPr marL="169503" indent="-169503" defTabSz="91406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3855"/>
            <a:ext cx="6004899" cy="4442698"/>
          </a:xfrm>
        </p:spPr>
        <p:txBody>
          <a:bodyPr/>
          <a:lstStyle/>
          <a:p>
            <a:r>
              <a:rPr lang="de-DE" dirty="0" smtClean="0"/>
              <a:t>Hier</a:t>
            </a:r>
            <a:r>
              <a:rPr lang="de-DE" baseline="0" dirty="0" smtClean="0"/>
              <a:t> finden sich </a:t>
            </a:r>
            <a:r>
              <a:rPr lang="de-DE" dirty="0" smtClean="0"/>
              <a:t>nochmals die verschiedenen Angebote an Profil- und Wahlpflichtfächern an den einzelnen Schularten</a:t>
            </a:r>
            <a:r>
              <a:rPr lang="de-DE" baseline="0" dirty="0" smtClean="0"/>
              <a:t> in der Gesamtschau. </a:t>
            </a:r>
          </a:p>
          <a:p>
            <a:r>
              <a:rPr lang="de-DE" i="1" baseline="0" dirty="0" smtClean="0"/>
              <a:t>(Die Farbsymbolik auf den folgenden </a:t>
            </a:r>
            <a:r>
              <a:rPr lang="de-DE" i="1" baseline="0" smtClean="0"/>
              <a:t>Seiten 16-19 veranschaulicht </a:t>
            </a:r>
            <a:r>
              <a:rPr lang="de-DE" i="1" baseline="0" dirty="0" smtClean="0"/>
              <a:t>die die Zuordnung der Fächer zu den einzelnen Schularten.)</a:t>
            </a:r>
            <a:endParaRPr lang="de-DE" i="1"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3855"/>
            <a:ext cx="6004899" cy="4442698"/>
          </a:xfrm>
        </p:spPr>
        <p:txBody>
          <a:bodyPr/>
          <a:lstStyle/>
          <a:p>
            <a:r>
              <a:rPr lang="de-DE" dirty="0" smtClean="0"/>
              <a:t>Hier</a:t>
            </a:r>
            <a:r>
              <a:rPr lang="de-DE" baseline="0" dirty="0" smtClean="0"/>
              <a:t> finden sich </a:t>
            </a:r>
            <a:r>
              <a:rPr lang="de-DE" dirty="0" smtClean="0"/>
              <a:t>nochmals die verschiedenen Angebote an Profil- und Wahlpflichtfächern an den einzelnen Schularten</a:t>
            </a:r>
            <a:r>
              <a:rPr lang="de-DE" baseline="0" dirty="0" smtClean="0"/>
              <a:t> in der Gesamtschau. </a:t>
            </a:r>
          </a:p>
          <a:p>
            <a:r>
              <a:rPr lang="de-DE" i="1" baseline="0" dirty="0" smtClean="0"/>
              <a:t>(Die Farbsymbolik sowie die </a:t>
            </a:r>
            <a:r>
              <a:rPr lang="de-DE" b="1" i="1" baseline="0" dirty="0" smtClean="0"/>
              <a:t>eingefügte Animation </a:t>
            </a:r>
            <a:r>
              <a:rPr lang="de-DE" i="1" baseline="0" dirty="0" smtClean="0"/>
              <a:t>zeigen die Zuordnung der Fächer zu den einzelnen Schularten.)</a:t>
            </a:r>
            <a:endParaRPr lang="de-DE" i="1"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3855"/>
            <a:ext cx="6004899" cy="4442698"/>
          </a:xfrm>
        </p:spPr>
        <p:txBody>
          <a:bodyPr/>
          <a:lstStyle/>
          <a:p>
            <a:r>
              <a:rPr lang="de-DE" dirty="0" smtClean="0"/>
              <a:t>Hier</a:t>
            </a:r>
            <a:r>
              <a:rPr lang="de-DE" baseline="0" dirty="0" smtClean="0"/>
              <a:t> finden sich </a:t>
            </a:r>
            <a:r>
              <a:rPr lang="de-DE" dirty="0" smtClean="0"/>
              <a:t>nochmals die verschiedenen Angebote an Profil- und Wahlpflichtfächern an den einzelnen Schularten</a:t>
            </a:r>
            <a:r>
              <a:rPr lang="de-DE" baseline="0" dirty="0" smtClean="0"/>
              <a:t> in der Gesamtschau. </a:t>
            </a:r>
          </a:p>
          <a:p>
            <a:r>
              <a:rPr lang="de-DE" i="1" baseline="0" dirty="0" smtClean="0"/>
              <a:t>(Die Farbsymbolik sowie die </a:t>
            </a:r>
            <a:r>
              <a:rPr lang="de-DE" b="1" i="1" baseline="0" dirty="0" smtClean="0"/>
              <a:t>eingefügte Animation </a:t>
            </a:r>
            <a:r>
              <a:rPr lang="de-DE" i="1" baseline="0" dirty="0" smtClean="0"/>
              <a:t>zeigen die Zuordnung der Fächer zu den einzelnen Schularten.)</a:t>
            </a:r>
            <a:endParaRPr lang="de-DE" i="1"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3855"/>
            <a:ext cx="6004899" cy="4442698"/>
          </a:xfrm>
        </p:spPr>
        <p:txBody>
          <a:bodyPr/>
          <a:lstStyle/>
          <a:p>
            <a:r>
              <a:rPr lang="de-DE" dirty="0" smtClean="0"/>
              <a:t>Hier</a:t>
            </a:r>
            <a:r>
              <a:rPr lang="de-DE" baseline="0" dirty="0" smtClean="0"/>
              <a:t> finden sich </a:t>
            </a:r>
            <a:r>
              <a:rPr lang="de-DE" dirty="0" smtClean="0"/>
              <a:t>nochmals die verschiedenen Angebote an Profil- und Wahlpflichtfächern an den einzelnen Schularten</a:t>
            </a:r>
            <a:r>
              <a:rPr lang="de-DE" baseline="0" dirty="0" smtClean="0"/>
              <a:t> in der Gesamtschau. </a:t>
            </a:r>
          </a:p>
          <a:p>
            <a:r>
              <a:rPr lang="de-DE" i="1" baseline="0" dirty="0" smtClean="0"/>
              <a:t>(Die Farbsymbolik sowie die </a:t>
            </a:r>
            <a:r>
              <a:rPr lang="de-DE" b="1" i="1" baseline="0" dirty="0" smtClean="0"/>
              <a:t>eingefügte Animation </a:t>
            </a:r>
            <a:r>
              <a:rPr lang="de-DE" i="1" baseline="0" dirty="0" smtClean="0"/>
              <a:t>zeigen die Zuordnung der Fächer zu den einzelnen Schularten.)</a:t>
            </a:r>
            <a:endParaRPr lang="de-DE" i="1"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3855"/>
            <a:ext cx="6004899" cy="4442698"/>
          </a:xfrm>
        </p:spPr>
        <p:txBody>
          <a:bodyPr/>
          <a:lstStyle/>
          <a:p>
            <a:r>
              <a:rPr lang="de-DE" dirty="0" smtClean="0"/>
              <a:t>Hier</a:t>
            </a:r>
            <a:r>
              <a:rPr lang="de-DE" baseline="0" dirty="0" smtClean="0"/>
              <a:t> finden sich </a:t>
            </a:r>
            <a:r>
              <a:rPr lang="de-DE" dirty="0" smtClean="0"/>
              <a:t>nochmals die verschiedenen Angebote an Profil- und Wahlpflichtfächern an den einzelnen Schularten</a:t>
            </a:r>
            <a:r>
              <a:rPr lang="de-DE" baseline="0" dirty="0" smtClean="0"/>
              <a:t> in der Gesamtschau. </a:t>
            </a:r>
          </a:p>
          <a:p>
            <a:r>
              <a:rPr lang="de-DE" i="1" baseline="0" dirty="0" smtClean="0"/>
              <a:t>(Die Farbsymbolik sowie die </a:t>
            </a:r>
            <a:r>
              <a:rPr lang="de-DE" b="1" i="1" baseline="0" dirty="0" smtClean="0"/>
              <a:t>eingefügte Animation </a:t>
            </a:r>
            <a:r>
              <a:rPr lang="de-DE" i="1" baseline="0" dirty="0" smtClean="0"/>
              <a:t>zeigen die Zuordnung der Fächer zu den einzelnen Schularten.)</a:t>
            </a:r>
            <a:endParaRPr lang="de-DE" i="1" dirty="0"/>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6331"/>
            <a:ext cx="6004899" cy="2108845"/>
          </a:xfrm>
        </p:spPr>
        <p:txBody>
          <a:bodyPr/>
          <a:lstStyle/>
          <a:p>
            <a:pPr marL="169503" indent="-169503">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503" indent="-169503">
              <a:buFont typeface="Arial" panose="020B0604020202020204" pitchFamily="34" charset="0"/>
              <a:buChar char="•"/>
            </a:pPr>
            <a:r>
              <a:rPr lang="de-DE" dirty="0" smtClean="0"/>
              <a:t>Mit dieser Informationsveranstaltung möchten wir Sie dabei </a:t>
            </a:r>
            <a:r>
              <a:rPr lang="de-DE" dirty="0"/>
              <a:t>unterstützen. </a:t>
            </a:r>
          </a:p>
          <a:p>
            <a:endParaRPr lang="de-DE" dirty="0"/>
          </a:p>
          <a:p>
            <a:r>
              <a:rPr lang="de-DE" u="sng" dirty="0" smtClean="0"/>
              <a:t>Zur Gliederung der Präsentation</a:t>
            </a:r>
            <a:r>
              <a:rPr lang="de-DE" dirty="0" smtClean="0"/>
              <a:t>: </a:t>
            </a:r>
          </a:p>
          <a:p>
            <a:pPr marL="169503" indent="-169503">
              <a:buFont typeface="Arial" panose="020B0604020202020204" pitchFamily="34" charset="0"/>
              <a:buChar char="•"/>
            </a:pPr>
            <a:r>
              <a:rPr lang="de-DE" dirty="0"/>
              <a:t>Ausgehend </a:t>
            </a:r>
            <a:r>
              <a:rPr lang="de-DE" dirty="0" smtClean="0"/>
              <a:t>von ersten </a:t>
            </a:r>
            <a:r>
              <a:rPr lang="de-DE" b="1" dirty="0" smtClean="0"/>
              <a:t>Informationen und Überlegungen zum schulischen Übergang </a:t>
            </a:r>
            <a:r>
              <a:rPr lang="de-DE" dirty="0" smtClean="0"/>
              <a:t>(Punkt 1) </a:t>
            </a:r>
          </a:p>
          <a:p>
            <a:pPr marL="169503" indent="-169503">
              <a:buFont typeface="Arial" panose="020B0604020202020204" pitchFamily="34" charset="0"/>
              <a:buChar char="•"/>
            </a:pPr>
            <a:r>
              <a:rPr lang="de-DE" dirty="0" smtClean="0"/>
              <a:t>möchten wir Ihnen die </a:t>
            </a:r>
            <a:r>
              <a:rPr lang="de-DE" b="1" dirty="0" smtClean="0"/>
              <a:t>wichtigsten Bildungswege </a:t>
            </a:r>
            <a:r>
              <a:rPr lang="de-DE" dirty="0" smtClean="0"/>
              <a:t>(Punkt 2) vorstellen,</a:t>
            </a:r>
          </a:p>
          <a:p>
            <a:pPr marL="169503" indent="-169503">
              <a:buFont typeface="Arial" panose="020B0604020202020204" pitchFamily="34" charset="0"/>
              <a:buChar char="•"/>
            </a:pPr>
            <a:r>
              <a:rPr lang="de-DE" dirty="0" smtClean="0"/>
              <a:t>um dann auf die </a:t>
            </a:r>
            <a:r>
              <a:rPr lang="de-DE" b="1" dirty="0" smtClean="0"/>
              <a:t>nächsten Schritte </a:t>
            </a:r>
            <a:r>
              <a:rPr lang="de-DE" dirty="0" smtClean="0"/>
              <a:t>(Punkt 3) einzugehen, nachdem Sie sich für die für Ihr Kind am</a:t>
            </a:r>
            <a:r>
              <a:rPr lang="de-DE" baseline="0" dirty="0" smtClean="0"/>
              <a:t> besten passende</a:t>
            </a:r>
            <a:r>
              <a:rPr lang="de-DE" dirty="0" smtClean="0"/>
              <a:t> Schulart entschieden haben. </a:t>
            </a:r>
          </a:p>
          <a:p>
            <a:endParaRPr lang="de-DE" dirty="0"/>
          </a:p>
          <a:p>
            <a:endParaRPr lang="de-DE" dirty="0"/>
          </a:p>
          <a:p>
            <a:pPr marL="169503" indent="-169503">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6332"/>
            <a:ext cx="6004899" cy="4655070"/>
          </a:xfrm>
        </p:spPr>
        <p:txBody>
          <a:bodyPr>
            <a:normAutofit lnSpcReduction="10000"/>
          </a:bodyPr>
          <a:lstStyle/>
          <a:p>
            <a:pPr marL="171388" indent="-171388">
              <a:buFont typeface="Arial" panose="020B0604020202020204" pitchFamily="34" charset="0"/>
              <a:buChar char="•"/>
            </a:pPr>
            <a:r>
              <a:rPr lang="de-DE" dirty="0" smtClean="0"/>
              <a:t>Mit</a:t>
            </a:r>
            <a:r>
              <a:rPr lang="de-DE" baseline="0" dirty="0" smtClean="0"/>
              <a:t> dem Übergang in die Sekundarstufe verändert sich das </a:t>
            </a:r>
            <a:r>
              <a:rPr lang="de-DE" b="1" baseline="0" dirty="0" smtClean="0"/>
              <a:t>Anforderungsniveau</a:t>
            </a:r>
            <a:r>
              <a:rPr lang="de-DE" baseline="0" dirty="0" smtClean="0"/>
              <a:t> an die Schülerinnen und Schüler in altersangemessener Weise an allen Schulen.</a:t>
            </a:r>
          </a:p>
          <a:p>
            <a:pPr marL="171388" indent="-171388">
              <a:buFont typeface="Arial" panose="020B0604020202020204" pitchFamily="34" charset="0"/>
              <a:buChar char="•"/>
            </a:pPr>
            <a:endParaRPr lang="de-DE" baseline="0" dirty="0" smtClean="0"/>
          </a:p>
          <a:p>
            <a:pPr marL="171388" indent="-171388">
              <a:buFont typeface="Arial" panose="020B0604020202020204" pitchFamily="34" charset="0"/>
              <a:buChar char="•"/>
            </a:pPr>
            <a:r>
              <a:rPr lang="de-DE" dirty="0" smtClean="0"/>
              <a:t>Die</a:t>
            </a:r>
            <a:r>
              <a:rPr lang="de-DE" baseline="0" dirty="0" smtClean="0"/>
              <a:t> </a:t>
            </a:r>
            <a:r>
              <a:rPr lang="de-DE" b="1" baseline="0" dirty="0" smtClean="0"/>
              <a:t>Unterrichtsinhalte</a:t>
            </a:r>
            <a:r>
              <a:rPr lang="de-DE" baseline="0" dirty="0" smtClean="0"/>
              <a:t> und die </a:t>
            </a:r>
            <a:r>
              <a:rPr lang="de-DE" b="1" baseline="0" dirty="0" smtClean="0"/>
              <a:t>Zahl der unterrichteten Fächer nehmen zu</a:t>
            </a:r>
            <a:r>
              <a:rPr lang="de-DE" baseline="0" dirty="0" smtClean="0"/>
              <a:t>.  </a:t>
            </a:r>
          </a:p>
          <a:p>
            <a:pPr marL="171388" indent="-171388">
              <a:buFont typeface="Arial" panose="020B0604020202020204" pitchFamily="34" charset="0"/>
              <a:buChar char="•"/>
            </a:pPr>
            <a:r>
              <a:rPr lang="de-DE" dirty="0" smtClean="0"/>
              <a:t>Wahrnehmbar</a:t>
            </a:r>
            <a:r>
              <a:rPr lang="de-DE" baseline="0" dirty="0" smtClean="0"/>
              <a:t> wird dies oft durch die </a:t>
            </a:r>
            <a:r>
              <a:rPr lang="de-DE" b="1" baseline="0" dirty="0" smtClean="0"/>
              <a:t>steigende Anzahl </a:t>
            </a:r>
            <a:r>
              <a:rPr lang="de-DE" baseline="0" dirty="0" smtClean="0"/>
              <a:t>unterrichteter </a:t>
            </a:r>
            <a:r>
              <a:rPr lang="de-DE" b="1" baseline="0" dirty="0" smtClean="0"/>
              <a:t>Stunden</a:t>
            </a:r>
            <a:r>
              <a:rPr lang="de-DE" baseline="0" dirty="0" smtClean="0"/>
              <a:t>. </a:t>
            </a:r>
          </a:p>
          <a:p>
            <a:pPr marL="171388" indent="-171388">
              <a:buFont typeface="Arial" panose="020B0604020202020204" pitchFamily="34" charset="0"/>
              <a:buChar char="•"/>
            </a:pPr>
            <a:r>
              <a:rPr lang="de-DE" baseline="0" dirty="0" smtClean="0"/>
              <a:t>Dies führt dazu, </a:t>
            </a:r>
            <a:r>
              <a:rPr lang="de-DE" baseline="0" smtClean="0"/>
              <a:t>dass auch </a:t>
            </a:r>
            <a:r>
              <a:rPr lang="de-DE" b="1" baseline="0" smtClean="0"/>
              <a:t>Nachmittagsunterricht </a:t>
            </a:r>
            <a:r>
              <a:rPr lang="de-DE" baseline="0" dirty="0" smtClean="0"/>
              <a:t>stattfindet. </a:t>
            </a:r>
          </a:p>
          <a:p>
            <a:pPr marL="171388" indent="-171388">
              <a:buFont typeface="Arial" panose="020B0604020202020204" pitchFamily="34" charset="0"/>
              <a:buChar char="•"/>
            </a:pPr>
            <a:r>
              <a:rPr lang="de-DE" baseline="0" dirty="0" smtClean="0"/>
              <a:t>Zudem ist häufig mit einem </a:t>
            </a:r>
            <a:r>
              <a:rPr lang="de-DE" b="1" baseline="0" dirty="0" smtClean="0"/>
              <a:t>steigenden Umfang der Hausaufgaben </a:t>
            </a:r>
            <a:r>
              <a:rPr lang="de-DE" strike="noStrike" baseline="0" dirty="0" smtClean="0"/>
              <a:t>zu rechnen</a:t>
            </a:r>
            <a:r>
              <a:rPr lang="de-DE" baseline="0" dirty="0" smtClean="0"/>
              <a:t>.</a:t>
            </a:r>
          </a:p>
          <a:p>
            <a:pPr marL="171388" indent="-171388" defTabSz="914067">
              <a:buFont typeface="Arial" panose="020B0604020202020204" pitchFamily="34" charset="0"/>
              <a:buChar char="•"/>
              <a:defRPr/>
            </a:pPr>
            <a:r>
              <a:rPr lang="de-DE" strike="noStrike" baseline="0" dirty="0" smtClean="0"/>
              <a:t>Die Schülerinnen und Schüler gestalten den eigenen Lernprozess </a:t>
            </a:r>
            <a:r>
              <a:rPr lang="de-DE" b="1" strike="noStrike" baseline="0" dirty="0" smtClean="0"/>
              <a:t>zunehmend selbstständig</a:t>
            </a:r>
            <a:r>
              <a:rPr lang="de-DE" strike="noStrike" baseline="0" dirty="0" smtClean="0"/>
              <a:t>. </a:t>
            </a:r>
          </a:p>
          <a:p>
            <a:pPr marL="171388" indent="-171388">
              <a:buFont typeface="Arial" panose="020B0604020202020204" pitchFamily="34" charset="0"/>
              <a:buChar char="•"/>
            </a:pPr>
            <a:endParaRPr lang="de-DE" baseline="0" dirty="0" smtClean="0"/>
          </a:p>
          <a:p>
            <a:pPr marL="171388" indent="-171388" defTabSz="914067">
              <a:buFont typeface="Arial" panose="020B0604020202020204" pitchFamily="34" charset="0"/>
              <a:buChar char="•"/>
              <a:defRPr/>
            </a:pPr>
            <a:r>
              <a:rPr lang="de-DE" i="0" u="none" baseline="0" dirty="0" smtClean="0"/>
              <a:t>Die  genannten Schularten reagieren darauf durch das Angebot einer </a:t>
            </a:r>
            <a:r>
              <a:rPr lang="de-DE" b="1" i="0" u="none" baseline="0" dirty="0" smtClean="0"/>
              <a:t>Hausaufgabenbetreuung </a:t>
            </a:r>
            <a:r>
              <a:rPr lang="de-DE" i="0" u="none" baseline="0" dirty="0" smtClean="0"/>
              <a:t>oder auch durch das </a:t>
            </a:r>
            <a:r>
              <a:rPr lang="de-DE" b="1" i="0" u="none" baseline="0" dirty="0" smtClean="0"/>
              <a:t>Ganztagsschulangebot</a:t>
            </a:r>
            <a:r>
              <a:rPr lang="de-DE" i="0" u="none" baseline="0" dirty="0" smtClean="0"/>
              <a:t>. </a:t>
            </a:r>
          </a:p>
          <a:p>
            <a:pPr marL="171388" indent="-171388" defTabSz="914067">
              <a:buFont typeface="Arial" panose="020B0604020202020204" pitchFamily="34" charset="0"/>
              <a:buChar char="•"/>
              <a:defRPr/>
            </a:pPr>
            <a:endParaRPr lang="de-DE" i="0" u="none" baseline="0" dirty="0" smtClean="0"/>
          </a:p>
          <a:p>
            <a:pPr marL="171388" indent="-171388" defTabSz="914067">
              <a:buFont typeface="Arial" panose="020B0604020202020204" pitchFamily="34" charset="0"/>
              <a:buChar char="•"/>
              <a:defRPr/>
            </a:pPr>
            <a:r>
              <a:rPr lang="de-DE" i="0" u="none" baseline="0" dirty="0" smtClean="0"/>
              <a:t>Bei den Gemeinschaftsschulen</a:t>
            </a:r>
            <a:r>
              <a:rPr lang="de-DE" i="0" u="none" dirty="0" smtClean="0"/>
              <a:t> - und zum Teil auch bei anderen Schularten</a:t>
            </a:r>
            <a:r>
              <a:rPr lang="de-DE" dirty="0"/>
              <a:t> </a:t>
            </a:r>
            <a:r>
              <a:rPr lang="de-DE" dirty="0" smtClean="0"/>
              <a:t>-</a:t>
            </a:r>
            <a:r>
              <a:rPr lang="de-DE" i="0" u="none" dirty="0" smtClean="0"/>
              <a:t> </a:t>
            </a:r>
            <a:r>
              <a:rPr lang="de-DE" i="0" u="none" baseline="0" dirty="0" smtClean="0"/>
              <a:t> ist die </a:t>
            </a:r>
            <a:r>
              <a:rPr lang="de-DE" b="1" i="0" u="none" baseline="0" dirty="0" smtClean="0"/>
              <a:t>gebundene Ganztagsschule </a:t>
            </a:r>
            <a:r>
              <a:rPr lang="de-DE" i="0" u="none" baseline="0" dirty="0" smtClean="0"/>
              <a:t>Teil des Gesamtkonzeptes. Der Ganztag findet an 4 oder 3 Tagen über einen Zeitraum von 8 Zeitstunden statt. </a:t>
            </a:r>
          </a:p>
          <a:p>
            <a:pPr defTabSz="914067">
              <a:defRPr/>
            </a:pPr>
            <a:r>
              <a:rPr lang="de-DE" dirty="0"/>
              <a:t>     Der Schultag ist dabei rhythmisiert. Hausaufgaben gibt es in der Regel keine, sie </a:t>
            </a:r>
          </a:p>
          <a:p>
            <a:pPr defTabSz="914067">
              <a:defRPr/>
            </a:pPr>
            <a:r>
              <a:rPr lang="de-DE" dirty="0"/>
              <a:t> </a:t>
            </a:r>
            <a:r>
              <a:rPr lang="de-DE" dirty="0" smtClean="0"/>
              <a:t>    </a:t>
            </a:r>
            <a:r>
              <a:rPr lang="de-DE" dirty="0"/>
              <a:t>sind durch Aufgaben in der Schule ersetzt.</a:t>
            </a:r>
          </a:p>
          <a:p>
            <a:pPr defTabSz="914067">
              <a:defRPr/>
            </a:pPr>
            <a:endParaRPr lang="de-DE" i="0" u="none" baseline="0" dirty="0" smtClean="0"/>
          </a:p>
          <a:p>
            <a:pPr marL="171388" indent="-171388">
              <a:buFont typeface="Arial" panose="020B0604020202020204" pitchFamily="34" charset="0"/>
              <a:buChar char="•"/>
            </a:pPr>
            <a:r>
              <a:rPr lang="de-DE" dirty="0"/>
              <a:t>Wenn Sie sich für eine </a:t>
            </a:r>
            <a:r>
              <a:rPr lang="de-DE" b="1" dirty="0"/>
              <a:t>Ganztagsschule</a:t>
            </a:r>
            <a:r>
              <a:rPr lang="de-DE" dirty="0"/>
              <a:t> entscheiden, dann wählen Sie eine Schule, die </a:t>
            </a:r>
            <a:r>
              <a:rPr lang="de-DE" b="1" dirty="0"/>
              <a:t>mehr Zeit und Raum für das Lernen</a:t>
            </a:r>
            <a:r>
              <a:rPr lang="de-DE" dirty="0"/>
              <a:t> des Kindes </a:t>
            </a:r>
            <a:r>
              <a:rPr lang="de-DE" b="1" dirty="0"/>
              <a:t>an der Schule </a:t>
            </a:r>
            <a:r>
              <a:rPr lang="de-DE" dirty="0"/>
              <a:t>bietet. Die Ganztagsschulen ermöglichen Kontakte auch zu außerschulischen Partnern und haben mehr Möglichkeiten, die Schule in den Sozialraum hinein zu öffnen. Sie tragen dazu bei, </a:t>
            </a:r>
            <a:r>
              <a:rPr lang="de-DE" b="1" dirty="0"/>
              <a:t>herkunftsbedingte Benachteiligungen </a:t>
            </a:r>
            <a:r>
              <a:rPr lang="de-DE" dirty="0"/>
              <a:t>im Schulsystem zu </a:t>
            </a:r>
            <a:r>
              <a:rPr lang="de-DE" b="1" dirty="0"/>
              <a:t>überwinden </a:t>
            </a:r>
            <a:r>
              <a:rPr lang="de-DE" dirty="0"/>
              <a:t>und </a:t>
            </a:r>
            <a:r>
              <a:rPr lang="de-DE" b="1" dirty="0"/>
              <a:t>verbessern die Vereinbarkeit von Familie und Beruf</a:t>
            </a:r>
            <a:r>
              <a:rPr lang="de-DE" dirty="0"/>
              <a:t>.</a:t>
            </a:r>
            <a:endParaRPr lang="de-DE" i="0" u="none" baseline="0" dirty="0" smtClean="0"/>
          </a:p>
          <a:p>
            <a:pPr marL="171388" indent="-171388" algn="r">
              <a:buFont typeface="Arial" panose="020B0604020202020204" pitchFamily="34" charset="0"/>
              <a:buChar char="•"/>
            </a:pPr>
            <a:endParaRPr lang="de-DE" baseline="0" dirty="0" smtClean="0"/>
          </a:p>
          <a:p>
            <a:r>
              <a:rPr lang="de-DE" i="1" baseline="0" dirty="0" smtClean="0"/>
              <a:t>    </a:t>
            </a:r>
            <a:endParaRPr lang="de-DE" i="1" dirty="0"/>
          </a:p>
        </p:txBody>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3854"/>
            <a:ext cx="6075545" cy="4657548"/>
          </a:xfrm>
        </p:spPr>
        <p:txBody>
          <a:bodyPr/>
          <a:lstStyle/>
          <a:p>
            <a:pPr marL="169543" indent="-169543">
              <a:buFont typeface="Arial" panose="020B0604020202020204" pitchFamily="34" charset="0"/>
              <a:buChar char="•"/>
            </a:pPr>
            <a:r>
              <a:rPr lang="de-DE" sz="1070" dirty="0"/>
              <a:t>Berufliche Gymnasien führen Schülerinnen und Schüler aus unterschiedlichen Schulen und Schularten in der </a:t>
            </a:r>
            <a:r>
              <a:rPr lang="de-DE" sz="1070" b="1" dirty="0"/>
              <a:t>eigenen 3-jährigen Oberstufe </a:t>
            </a:r>
            <a:r>
              <a:rPr lang="de-DE" sz="1070" dirty="0"/>
              <a:t>gemeinsam zum Abitur. </a:t>
            </a:r>
          </a:p>
          <a:p>
            <a:pPr marL="169543" indent="-169543">
              <a:buFont typeface="Arial" panose="020B0604020202020204" pitchFamily="34" charset="0"/>
              <a:buChar char="•"/>
            </a:pPr>
            <a:endParaRPr lang="de-DE" sz="1070" dirty="0"/>
          </a:p>
          <a:p>
            <a:pPr marL="169543" indent="-169543">
              <a:buFont typeface="Arial" panose="020B0604020202020204" pitchFamily="34" charset="0"/>
              <a:buChar char="•"/>
            </a:pPr>
            <a:r>
              <a:rPr lang="de-DE" sz="1070" dirty="0"/>
              <a:t>Ihr spezifischer Auftrag dabei ist, jungen Menschen mit ausgeprägter Neigung und Aufgeschlossenheit für die </a:t>
            </a:r>
            <a:r>
              <a:rPr lang="de-DE" sz="1070" b="1" dirty="0"/>
              <a:t>Arbeits- und Berufswelt </a:t>
            </a:r>
            <a:r>
              <a:rPr lang="de-DE" sz="1070" dirty="0"/>
              <a:t>die der Wirtschaft und Technik innewohnenden Bildungswerte zu erschließen und begreifbar zu machen und somit im Sinne der allgemeinen Bildungsziele zu wirken.</a:t>
            </a:r>
          </a:p>
          <a:p>
            <a:pPr marL="169543" indent="-169543">
              <a:buFont typeface="Arial" panose="020B0604020202020204" pitchFamily="34" charset="0"/>
              <a:buChar char="•"/>
            </a:pPr>
            <a:endParaRPr lang="de-DE" sz="1070" dirty="0"/>
          </a:p>
          <a:p>
            <a:pPr marL="169543" indent="-169543">
              <a:buFont typeface="Arial" panose="020B0604020202020204" pitchFamily="34" charset="0"/>
              <a:buChar char="•"/>
            </a:pPr>
            <a:r>
              <a:rPr lang="de-DE" sz="1070" dirty="0"/>
              <a:t>Die verschiedenen </a:t>
            </a:r>
            <a:r>
              <a:rPr lang="de-DE" sz="1070" b="1" dirty="0"/>
              <a:t>berufsspezifischen Profilfächer strahlen auf die übrigen Fächer</a:t>
            </a:r>
            <a:r>
              <a:rPr lang="de-DE" sz="1070" dirty="0"/>
              <a:t>, auch auf die allgemeinen Fächer, </a:t>
            </a:r>
            <a:r>
              <a:rPr lang="de-DE" sz="1070" b="1" dirty="0"/>
              <a:t>aus</a:t>
            </a:r>
            <a:r>
              <a:rPr lang="de-DE" sz="1070" dirty="0"/>
              <a:t>. Dies führt zu einer breiten und vertieften Bildung sowie zur Fähigkeit, in Systemzusammenhängen zu denken und zu handeln.</a:t>
            </a:r>
          </a:p>
          <a:p>
            <a:pPr marL="169543" indent="-169543">
              <a:buFont typeface="Arial" panose="020B0604020202020204" pitchFamily="34" charset="0"/>
              <a:buChar char="•"/>
            </a:pPr>
            <a:endParaRPr lang="de-DE" sz="1070" dirty="0"/>
          </a:p>
          <a:p>
            <a:pPr marL="169543" indent="-169543">
              <a:buFont typeface="Arial" panose="020B0604020202020204" pitchFamily="34" charset="0"/>
              <a:buChar char="•"/>
            </a:pPr>
            <a:r>
              <a:rPr lang="de-DE" sz="1070" dirty="0"/>
              <a:t>Das Berufliche Gymnasium hat zum Ziel, seine Schülerinnen und Schüler mit </a:t>
            </a:r>
            <a:r>
              <a:rPr lang="de-DE" sz="1070" b="1" dirty="0"/>
              <a:t>zwei Fremdsprachen </a:t>
            </a:r>
            <a:r>
              <a:rPr lang="de-DE" sz="1070" dirty="0"/>
              <a:t>zur </a:t>
            </a:r>
            <a:r>
              <a:rPr lang="de-DE" sz="1070" b="1" dirty="0"/>
              <a:t>allgemeinen Studierfähigkeit </a:t>
            </a:r>
            <a:r>
              <a:rPr lang="de-DE" sz="1070" dirty="0"/>
              <a:t>zu führen. Darüber hinaus strebt es an, die Voraussetzungen für die Ausbildung in qualifizierten Berufen mit erhöhten Anforderungen und für die Ausübung von Führungspositionen in allen Bereichen zu schaffen. </a:t>
            </a:r>
          </a:p>
          <a:p>
            <a:pPr marL="169543" indent="-169543">
              <a:buFont typeface="Arial" panose="020B0604020202020204" pitchFamily="34" charset="0"/>
              <a:buChar char="•"/>
            </a:pPr>
            <a:endParaRPr lang="de-DE" sz="1070" dirty="0"/>
          </a:p>
          <a:p>
            <a:pPr marL="169543" indent="-169543">
              <a:buFont typeface="Arial" panose="020B0604020202020204" pitchFamily="34" charset="0"/>
              <a:buChar char="•"/>
            </a:pPr>
            <a:r>
              <a:rPr lang="de-DE" sz="1070" b="1" dirty="0"/>
              <a:t>Wissenschaftliche Lehrpersonen</a:t>
            </a:r>
            <a:r>
              <a:rPr lang="de-DE" sz="1070" dirty="0"/>
              <a:t>, die an Beruflichen Gymnasien unterrichten, </a:t>
            </a:r>
            <a:r>
              <a:rPr lang="de-DE" sz="1070" b="1" dirty="0"/>
              <a:t>waren</a:t>
            </a:r>
            <a:r>
              <a:rPr lang="de-DE" sz="1070" dirty="0"/>
              <a:t> nach einem einschlägigen Studium </a:t>
            </a:r>
            <a:r>
              <a:rPr lang="de-DE" sz="1070" b="1" dirty="0"/>
              <a:t>häufig zunächst in Industrie und Wirtschaft tätig</a:t>
            </a:r>
            <a:r>
              <a:rPr lang="de-DE" sz="1070" dirty="0"/>
              <a:t>. So können sie eigene Erfahrungen aus der Berufs- und Arbeitswelt in den Unterricht einbringen. </a:t>
            </a:r>
          </a:p>
          <a:p>
            <a:pPr marL="169543" indent="-169543">
              <a:buFont typeface="Arial" panose="020B0604020202020204" pitchFamily="34" charset="0"/>
              <a:buChar char="•"/>
            </a:pPr>
            <a:endParaRPr lang="de-DE" sz="1070" dirty="0"/>
          </a:p>
          <a:p>
            <a:pPr marL="169543" indent="-169543">
              <a:buFont typeface="Arial" panose="020B0604020202020204" pitchFamily="34" charset="0"/>
              <a:buChar char="•"/>
            </a:pPr>
            <a:r>
              <a:rPr lang="de-DE" sz="1070" dirty="0"/>
              <a:t>Die </a:t>
            </a:r>
            <a:r>
              <a:rPr lang="de-DE" sz="1070" b="1" dirty="0"/>
              <a:t>Vergleichbarkeit von allgemein bildenden und Beruflichen Gymnasien </a:t>
            </a:r>
            <a:r>
              <a:rPr lang="de-DE" sz="1070" dirty="0"/>
              <a:t>besteht damit nicht in der Einheitlichkeit des Lernangebots, sondern in der Vergleichbarkeit der vermittelten Fähigkeiten. Die </a:t>
            </a:r>
            <a:r>
              <a:rPr lang="de-DE" sz="1070" b="1" dirty="0"/>
              <a:t>Vermittlung einer allgemeinen Bildung mittels ökonomisch-technischer Inhalte in Verbindung mit allgemeinen Inhalten </a:t>
            </a:r>
            <a:r>
              <a:rPr lang="de-DE" sz="1070" dirty="0"/>
              <a:t>zielt auf die Gesamtpersönlichkeit der Schülerinnen und Schüler. Dem Kriterium der </a:t>
            </a:r>
            <a:r>
              <a:rPr lang="de-DE" sz="1070" b="1" dirty="0"/>
              <a:t>allgemeinen Studierfähigkeit </a:t>
            </a:r>
            <a:r>
              <a:rPr lang="de-DE" sz="1070" dirty="0"/>
              <a:t>wird in hohem Maße entsprochen.</a:t>
            </a:r>
          </a:p>
          <a:p>
            <a:pPr marL="169543" indent="-169543">
              <a:buFont typeface="Arial" panose="020B0604020202020204" pitchFamily="34" charset="0"/>
              <a:buChar char="•"/>
            </a:pPr>
            <a:endParaRPr lang="de-DE" sz="1070" dirty="0"/>
          </a:p>
          <a:p>
            <a:pPr marL="169543" indent="-169543">
              <a:buFont typeface="Arial" panose="020B0604020202020204" pitchFamily="34" charset="0"/>
              <a:buChar char="•"/>
            </a:pPr>
            <a:r>
              <a:rPr lang="de-DE" sz="1070" b="1" dirty="0"/>
              <a:t>Etwa jedes dritte Abitur wird an einem Beruflichen Gymnasium erworben.</a:t>
            </a:r>
            <a:endParaRPr lang="de-DE" sz="1070" dirty="0"/>
          </a:p>
        </p:txBody>
      </p:sp>
      <p:sp>
        <p:nvSpPr>
          <p:cNvPr id="4" name="Foliennummernplatzhalter 3"/>
          <p:cNvSpPr>
            <a:spLocks noGrp="1"/>
          </p:cNvSpPr>
          <p:nvPr>
            <p:ph type="sldNum" sz="quarter" idx="10"/>
          </p:nvPr>
        </p:nvSpPr>
        <p:spPr>
          <a:xfrm>
            <a:off x="3776385" y="9379033"/>
            <a:ext cx="2889938" cy="493633"/>
          </a:xfrm>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4139347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6332"/>
            <a:ext cx="6004899" cy="4798303"/>
          </a:xfrm>
        </p:spPr>
        <p:txBody>
          <a:bodyPr>
            <a:noAutofit/>
          </a:bodyPr>
          <a:lstStyle/>
          <a:p>
            <a:pPr marL="169543" indent="-169543">
              <a:buFont typeface="Arial" panose="020B0604020202020204" pitchFamily="34" charset="0"/>
              <a:buChar char="•"/>
            </a:pPr>
            <a:r>
              <a:rPr lang="de-DE" sz="970" dirty="0"/>
              <a:t>Im Allgemeinen führt das Berufliche Gymnasium innerhalb eines </a:t>
            </a:r>
            <a:r>
              <a:rPr lang="de-DE" sz="970" b="1" dirty="0"/>
              <a:t>3-jährigen Bildungsgangs </a:t>
            </a:r>
            <a:r>
              <a:rPr lang="de-DE" sz="970" dirty="0"/>
              <a:t>zum Abitur, wobei </a:t>
            </a:r>
            <a:r>
              <a:rPr lang="de-DE" sz="970" b="1" dirty="0"/>
              <a:t>zwei Fremdsprachen </a:t>
            </a:r>
            <a:r>
              <a:rPr lang="de-DE" sz="970" dirty="0"/>
              <a:t>unterrichtet werden. An wenigen Standorten wird das </a:t>
            </a:r>
            <a:r>
              <a:rPr lang="de-DE" sz="970" b="1" dirty="0"/>
              <a:t>berufliche Gymnasium der sechsjährigen Aufbauform</a:t>
            </a:r>
            <a:r>
              <a:rPr lang="de-DE" sz="970" dirty="0"/>
              <a:t>, beginnend mit der Klasse 8, geführt.</a:t>
            </a:r>
          </a:p>
          <a:p>
            <a:pPr marL="169543" indent="-169543">
              <a:buFont typeface="Arial" panose="020B0604020202020204" pitchFamily="34" charset="0"/>
              <a:buChar char="•"/>
            </a:pPr>
            <a:endParaRPr lang="de-DE" sz="970" dirty="0"/>
          </a:p>
          <a:p>
            <a:pPr marL="169543" indent="-169543">
              <a:buFont typeface="Arial" panose="020B0604020202020204" pitchFamily="34" charset="0"/>
              <a:buChar char="•"/>
            </a:pPr>
            <a:r>
              <a:rPr lang="de-DE" sz="970" dirty="0"/>
              <a:t>Zentral ist die </a:t>
            </a:r>
            <a:r>
              <a:rPr lang="de-DE" sz="970" b="1" dirty="0"/>
              <a:t>Verbindung der berufsspezifischen Profilfächer mit den allgemeinen Fächern. </a:t>
            </a:r>
          </a:p>
          <a:p>
            <a:pPr marL="169543" indent="-169543">
              <a:buFont typeface="Arial" panose="020B0604020202020204" pitchFamily="34" charset="0"/>
              <a:buChar char="•"/>
            </a:pPr>
            <a:endParaRPr lang="de-DE" sz="970" b="1" dirty="0"/>
          </a:p>
          <a:p>
            <a:pPr marL="169543" indent="-169543">
              <a:buFont typeface="Arial" panose="020B0604020202020204" pitchFamily="34" charset="0"/>
              <a:buChar char="•"/>
            </a:pPr>
            <a:r>
              <a:rPr lang="de-DE" sz="970" dirty="0"/>
              <a:t>Das Berufliche Gymnasium umfasst hierbei folgende Richtungen</a:t>
            </a:r>
          </a:p>
          <a:p>
            <a:pPr marL="441128" lvl="1" indent="-260595">
              <a:buFont typeface="Arial" panose="020B0604020202020204" pitchFamily="34" charset="0"/>
              <a:buChar char="•"/>
            </a:pPr>
            <a:r>
              <a:rPr lang="de-DE" sz="970" b="1" dirty="0"/>
              <a:t>agrarwissenschaftliche Richtung </a:t>
            </a:r>
            <a:r>
              <a:rPr lang="de-DE" sz="970" dirty="0"/>
              <a:t>(AG)</a:t>
            </a:r>
          </a:p>
          <a:p>
            <a:pPr marL="441128" lvl="1" indent="-260595">
              <a:buFont typeface="Arial" panose="020B0604020202020204" pitchFamily="34" charset="0"/>
              <a:buChar char="•"/>
            </a:pPr>
            <a:r>
              <a:rPr lang="de-DE" sz="970" b="1" dirty="0"/>
              <a:t>biotechnologische Richtung </a:t>
            </a:r>
            <a:r>
              <a:rPr lang="de-DE" sz="970" dirty="0"/>
              <a:t>(BTG)</a:t>
            </a:r>
          </a:p>
          <a:p>
            <a:pPr marL="441128" lvl="1" indent="-260595">
              <a:buFont typeface="Arial" panose="020B0604020202020204" pitchFamily="34" charset="0"/>
              <a:buChar char="•"/>
            </a:pPr>
            <a:r>
              <a:rPr lang="de-DE" sz="970" b="1" dirty="0"/>
              <a:t>ernährungswissenschaftliche Richtung </a:t>
            </a:r>
            <a:r>
              <a:rPr lang="de-DE" sz="970" dirty="0"/>
              <a:t>(EG)</a:t>
            </a:r>
          </a:p>
          <a:p>
            <a:pPr marL="441128" lvl="1" indent="-260595">
              <a:buFont typeface="Arial" panose="020B0604020202020204" pitchFamily="34" charset="0"/>
              <a:buChar char="•"/>
            </a:pPr>
            <a:r>
              <a:rPr lang="de-DE" sz="970" b="1" dirty="0"/>
              <a:t>sozial- und gesundheitswissenschaftliche Richtung (SGG) mit den Profilen Soziales und Gesundheit</a:t>
            </a:r>
          </a:p>
          <a:p>
            <a:pPr marL="441128" lvl="1" indent="-260595">
              <a:buFont typeface="Arial" panose="020B0604020202020204" pitchFamily="34" charset="0"/>
              <a:buChar char="•"/>
            </a:pPr>
            <a:r>
              <a:rPr lang="de-DE" sz="970" b="1" dirty="0"/>
              <a:t>technische Richtung (TG) mit den Profilen Mechatronik, Gestaltungs- und Medientechnik, Informationstechnik, Technik und Management sowie Umwelttechnik</a:t>
            </a:r>
          </a:p>
          <a:p>
            <a:pPr marL="441128" lvl="1" indent="-260595">
              <a:buFont typeface="Arial" panose="020B0604020202020204" pitchFamily="34" charset="0"/>
              <a:buChar char="•"/>
            </a:pPr>
            <a:r>
              <a:rPr lang="de-DE" sz="970" b="1" dirty="0"/>
              <a:t>wirtschaftswissenschaftliche Richtung (WG) mit den Profilen Wirtschaft, Finanzmanagement sowie Internationale Wirtschaft</a:t>
            </a:r>
          </a:p>
          <a:p>
            <a:pPr marL="441128" lvl="1" indent="-260595">
              <a:buFont typeface="Arial" panose="020B0604020202020204" pitchFamily="34" charset="0"/>
              <a:buChar char="•"/>
            </a:pPr>
            <a:endParaRPr lang="de-DE" sz="970" b="1" dirty="0"/>
          </a:p>
          <a:p>
            <a:pPr marL="169543" indent="-169543">
              <a:buFont typeface="Arial" panose="020B0604020202020204" pitchFamily="34" charset="0"/>
              <a:buChar char="•"/>
            </a:pPr>
            <a:r>
              <a:rPr lang="de-DE" sz="970" dirty="0"/>
              <a:t>Die Richtungen des Beruflichen Gymnasiums sind durch ihre entsprechenden </a:t>
            </a:r>
            <a:r>
              <a:rPr lang="de-DE" sz="970" b="1" dirty="0"/>
              <a:t>Profilfächer </a:t>
            </a:r>
            <a:r>
              <a:rPr lang="de-DE" sz="97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970" b="1" dirty="0"/>
              <a:t>mit weiteren berufsbezogenen Fächern </a:t>
            </a:r>
            <a:r>
              <a:rPr lang="de-DE" sz="970" dirty="0"/>
              <a:t>zu einem </a:t>
            </a:r>
            <a:r>
              <a:rPr lang="de-DE" sz="970" b="1" dirty="0"/>
              <a:t>beruflich orientierten Lernschwerpunkt </a:t>
            </a:r>
            <a:r>
              <a:rPr lang="de-DE" sz="970" dirty="0"/>
              <a:t>ausgestaltet.</a:t>
            </a:r>
          </a:p>
          <a:p>
            <a:pPr marL="169543" indent="-169543">
              <a:buFont typeface="Arial" panose="020B0604020202020204" pitchFamily="34" charset="0"/>
              <a:buChar char="•"/>
            </a:pPr>
            <a:endParaRPr lang="de-DE" sz="970" dirty="0"/>
          </a:p>
          <a:p>
            <a:pPr marL="169543" indent="-169543">
              <a:buFont typeface="Arial" panose="020B0604020202020204" pitchFamily="34" charset="0"/>
              <a:buChar char="•"/>
            </a:pPr>
            <a:r>
              <a:rPr lang="de-DE" sz="970" dirty="0"/>
              <a:t>Absolventinnen und Absolventen des Beruflichen Gymnasiums erhalten das Zeugnis der </a:t>
            </a:r>
            <a:r>
              <a:rPr lang="de-DE" sz="970" b="1" dirty="0"/>
              <a:t>allgemeinen Hochschulreife</a:t>
            </a:r>
            <a:r>
              <a:rPr lang="de-DE" sz="970" dirty="0"/>
              <a:t>, das bundesweit anerkannt ist.</a:t>
            </a:r>
          </a:p>
          <a:p>
            <a:pPr marL="169543" indent="-169543">
              <a:buFont typeface="Arial" panose="020B0604020202020204" pitchFamily="34" charset="0"/>
              <a:buChar char="•"/>
            </a:pPr>
            <a:r>
              <a:rPr lang="de-DE" sz="970" b="1" dirty="0"/>
              <a:t>Zugangsvoraussetzungen</a:t>
            </a:r>
            <a:r>
              <a:rPr lang="de-DE" sz="970" dirty="0"/>
              <a:t> z. B.: </a:t>
            </a:r>
          </a:p>
          <a:p>
            <a:pPr marL="621735" lvl="1" indent="-169564">
              <a:buFont typeface="Arial" panose="020B0604020202020204" pitchFamily="34" charset="0"/>
              <a:buChar char="•"/>
            </a:pPr>
            <a:r>
              <a:rPr lang="de-DE" sz="970" b="1" dirty="0"/>
              <a:t>Mittlerer Schulabschluss </a:t>
            </a:r>
            <a:r>
              <a:rPr lang="de-DE" sz="970" dirty="0"/>
              <a:t>mit einem Durchschnitt von mindestens </a:t>
            </a:r>
            <a:r>
              <a:rPr lang="de-DE" sz="970" b="1" dirty="0"/>
              <a:t>3,0 </a:t>
            </a:r>
            <a:r>
              <a:rPr lang="de-DE" sz="970" dirty="0"/>
              <a:t>aus den Noten der Fächer </a:t>
            </a:r>
            <a:r>
              <a:rPr lang="de-DE" sz="970" b="1" dirty="0"/>
              <a:t>Deutsch, Mathematik </a:t>
            </a:r>
            <a:r>
              <a:rPr lang="de-DE" sz="970" dirty="0"/>
              <a:t>sowie der am aufnehmenden Beruflichen Gymnasium weiterzuführenden </a:t>
            </a:r>
            <a:r>
              <a:rPr lang="de-DE" sz="970" b="1" dirty="0"/>
              <a:t>ersten Pflichtfremdsprache </a:t>
            </a:r>
            <a:r>
              <a:rPr lang="de-DE" sz="970" dirty="0"/>
              <a:t>(Englisch oder Französisch) und </a:t>
            </a:r>
            <a:r>
              <a:rPr lang="de-DE" sz="970" b="1" dirty="0"/>
              <a:t>in jedem dieser Fächer mindestens die Note "ausreichend".</a:t>
            </a:r>
          </a:p>
          <a:p>
            <a:pPr marL="621735" lvl="1" indent="-169564">
              <a:buFont typeface="Arial" panose="020B0604020202020204" pitchFamily="34" charset="0"/>
              <a:buChar char="•"/>
            </a:pPr>
            <a:r>
              <a:rPr lang="de-DE" sz="970" b="1" dirty="0"/>
              <a:t>Versetzungszeugnis in die Klasse 10 oder in die Jahrgangsstufe 1 eines Gymnasiums des achtjährigen Bildungsgangs</a:t>
            </a:r>
            <a:r>
              <a:rPr lang="de-DE" sz="970" dirty="0"/>
              <a:t>.</a:t>
            </a:r>
          </a:p>
          <a:p>
            <a:endParaRPr lang="de-DE" sz="970"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a:p>
        </p:txBody>
      </p:sp>
      <p:sp>
        <p:nvSpPr>
          <p:cNvPr id="5" name="Notizenplatzhalter 2"/>
          <p:cNvSpPr>
            <a:spLocks noGrp="1"/>
          </p:cNvSpPr>
          <p:nvPr>
            <p:ph type="body" idx="1"/>
          </p:nvPr>
        </p:nvSpPr>
        <p:spPr>
          <a:xfrm>
            <a:off x="296771" y="4936332"/>
            <a:ext cx="6075545" cy="4442698"/>
          </a:xfrm>
        </p:spPr>
        <p:txBody>
          <a:bodyPr/>
          <a:lstStyle/>
          <a:p>
            <a:pPr marL="169503" indent="-169503">
              <a:buFont typeface="Arial" panose="020B0604020202020204" pitchFamily="34" charset="0"/>
              <a:buChar char="•"/>
            </a:pPr>
            <a:r>
              <a:rPr lang="de-DE" dirty="0" smtClean="0"/>
              <a:t>Im Anschluss an den mittleren Schulabschluss stehen den Jugendlichen zahlreiche weitere Möglichkeiten offen, von denen hier nur eine Auswahl der wichtigsten Möglichkeiten genannt werden kann: </a:t>
            </a:r>
          </a:p>
          <a:p>
            <a:pPr marL="169503" indent="-169503">
              <a:buFont typeface="Arial" panose="020B0604020202020204" pitchFamily="34" charset="0"/>
              <a:buChar char="•"/>
            </a:pPr>
            <a:endParaRPr lang="de-DE" baseline="0" dirty="0" smtClean="0"/>
          </a:p>
          <a:p>
            <a:pPr marL="169503" indent="-169503">
              <a:buFont typeface="Arial" panose="020B0604020202020204" pitchFamily="34" charset="0"/>
              <a:buChar char="•"/>
            </a:pPr>
            <a:r>
              <a:rPr lang="de-DE" dirty="0" smtClean="0"/>
              <a:t>So besteht an den </a:t>
            </a:r>
            <a:r>
              <a:rPr lang="de-DE" b="1" dirty="0" smtClean="0"/>
              <a:t>allgemein bildenden und beruflichen Gymnasien wie auch an einer Gemeinschaftsschule mit Oberstufe </a:t>
            </a:r>
            <a:r>
              <a:rPr lang="de-DE" dirty="0" smtClean="0"/>
              <a:t>die Möglichkeit, die </a:t>
            </a:r>
            <a:r>
              <a:rPr lang="de-DE" b="1" dirty="0" smtClean="0"/>
              <a:t>allgemeine Hochschulreife </a:t>
            </a:r>
            <a:r>
              <a:rPr lang="de-DE" dirty="0" smtClean="0"/>
              <a:t>zu erwerben.</a:t>
            </a:r>
          </a:p>
          <a:p>
            <a:pPr marL="169503" indent="-169503">
              <a:buFont typeface="Arial" panose="020B0604020202020204" pitchFamily="34" charset="0"/>
              <a:buChar char="•"/>
            </a:pPr>
            <a:r>
              <a:rPr lang="de-DE" dirty="0" smtClean="0"/>
              <a:t>Darüber hinaus kann die allgemeine Hochschulreife aber beispielsweise </a:t>
            </a:r>
            <a:r>
              <a:rPr lang="de-DE" b="1" dirty="0" smtClean="0"/>
              <a:t>auch durch eine Berufsausbildung mit </a:t>
            </a:r>
            <a:r>
              <a:rPr lang="de-DE" dirty="0" smtClean="0"/>
              <a:t>anschließendem Besuch eines Bildungsgangs der </a:t>
            </a:r>
            <a:r>
              <a:rPr lang="de-DE" b="1" dirty="0" smtClean="0"/>
              <a:t>Berufsoberschule oder </a:t>
            </a:r>
            <a:r>
              <a:rPr lang="de-DE" dirty="0" smtClean="0"/>
              <a:t>einer </a:t>
            </a:r>
            <a:r>
              <a:rPr lang="de-DE" b="1" dirty="0" smtClean="0"/>
              <a:t>Fachschule </a:t>
            </a:r>
            <a:r>
              <a:rPr lang="de-DE" dirty="0" smtClean="0"/>
              <a:t>erworben werden. </a:t>
            </a:r>
          </a:p>
          <a:p>
            <a:pPr marL="169503" indent="-169503">
              <a:buFont typeface="Arial" panose="020B0604020202020204" pitchFamily="34" charset="0"/>
              <a:buChar char="•"/>
            </a:pPr>
            <a:endParaRPr lang="de-DE" dirty="0"/>
          </a:p>
          <a:p>
            <a:pPr marL="169503" indent="-169503">
              <a:buFont typeface="Arial" panose="020B0604020202020204" pitchFamily="34" charset="0"/>
              <a:buChar char="•"/>
            </a:pPr>
            <a:r>
              <a:rPr lang="de-DE" dirty="0" smtClean="0"/>
              <a:t>Eine </a:t>
            </a:r>
            <a:r>
              <a:rPr lang="de-DE" b="1" dirty="0" smtClean="0"/>
              <a:t>duale und schulische Ausbildung mit Zusatzprogramm </a:t>
            </a:r>
            <a:r>
              <a:rPr lang="de-DE" dirty="0" smtClean="0"/>
              <a:t>sowie der Besuch eines </a:t>
            </a:r>
            <a:r>
              <a:rPr lang="de-DE" b="1" dirty="0" smtClean="0"/>
              <a:t>Berufskollegs </a:t>
            </a:r>
            <a:r>
              <a:rPr lang="de-DE" dirty="0" smtClean="0"/>
              <a:t>führt zur </a:t>
            </a:r>
            <a:r>
              <a:rPr lang="de-DE" b="1" dirty="0" smtClean="0"/>
              <a:t>Fachhochschulreife</a:t>
            </a:r>
            <a:r>
              <a:rPr lang="de-DE" dirty="0" smtClean="0"/>
              <a:t>, die ein Studium an einer Fachhochschule ermöglicht. </a:t>
            </a:r>
            <a:endParaRPr lang="de-DE" b="1" dirty="0" smtClean="0">
              <a:solidFill>
                <a:srgbClr val="FF0000"/>
              </a:solidFill>
            </a:endParaRPr>
          </a:p>
          <a:p>
            <a:pPr marL="169503" indent="-169503">
              <a:buFont typeface="Arial" panose="020B0604020202020204" pitchFamily="34" charset="0"/>
              <a:buChar char="•"/>
            </a:pPr>
            <a:endParaRPr lang="de-DE" dirty="0"/>
          </a:p>
          <a:p>
            <a:pPr marL="169503" indent="-169503">
              <a:buFont typeface="Arial" panose="020B0604020202020204" pitchFamily="34" charset="0"/>
              <a:buChar char="•"/>
            </a:pPr>
            <a:r>
              <a:rPr lang="de-DE" dirty="0" smtClean="0"/>
              <a:t>So kann sich eine Schülerin bzw. ein Schüler zum </a:t>
            </a:r>
            <a:r>
              <a:rPr lang="de-DE" dirty="0"/>
              <a:t>Beispiel </a:t>
            </a:r>
            <a:r>
              <a:rPr lang="de-DE" dirty="0" smtClean="0"/>
              <a:t>nach dem Hauptschulabschluss </a:t>
            </a:r>
            <a:r>
              <a:rPr lang="de-DE" dirty="0"/>
              <a:t>oder </a:t>
            </a:r>
            <a:r>
              <a:rPr lang="de-DE" dirty="0" smtClean="0"/>
              <a:t>dem mittleren Bildungsabschluss später </a:t>
            </a:r>
            <a:r>
              <a:rPr lang="de-DE" dirty="0"/>
              <a:t>in den beruflichen Bildungsgängen weiterbilden und die allgemeine Hochschulreife erlangen.</a:t>
            </a:r>
          </a:p>
          <a:p>
            <a:pPr marL="169503" indent="-169503">
              <a:buFont typeface="Arial" panose="020B0604020202020204" pitchFamily="34" charset="0"/>
              <a:buChar char="•"/>
            </a:pPr>
            <a:endParaRPr lang="de-DE" dirty="0" smtClean="0"/>
          </a:p>
          <a:p>
            <a:pPr marL="169503" indent="-169503">
              <a:buFont typeface="Arial" panose="020B0604020202020204" pitchFamily="34" charset="0"/>
              <a:buChar char="•"/>
            </a:pPr>
            <a:endParaRPr lang="de-DE" dirty="0"/>
          </a:p>
          <a:p>
            <a:pPr marL="169503" indent="-169503">
              <a:buFont typeface="Arial" panose="020B0604020202020204" pitchFamily="34" charset="0"/>
              <a:buChar char="•"/>
            </a:pPr>
            <a:endParaRPr lang="de-DE" dirty="0" smtClean="0"/>
          </a:p>
          <a:p>
            <a:pPr marL="169503" indent="-169503">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771" y="4936332"/>
            <a:ext cx="6075545" cy="4511837"/>
          </a:xfrm>
        </p:spPr>
        <p:txBody>
          <a:bodyPr/>
          <a:lstStyle/>
          <a:p>
            <a:pPr marL="171388" indent="-171388">
              <a:buFont typeface="Arial" panose="020B0604020202020204" pitchFamily="34" charset="0"/>
              <a:buChar char="•"/>
            </a:pPr>
            <a:r>
              <a:rPr lang="de-DE" sz="1050" dirty="0"/>
              <a:t>Die sonderpädagogischen Bildungs- und Beratungszentren (SBBZ) des Landes halten </a:t>
            </a:r>
            <a:r>
              <a:rPr lang="de-DE" sz="1050" b="1" dirty="0"/>
              <a:t>Beratungs- und Unterstützungsangebote </a:t>
            </a:r>
            <a:r>
              <a:rPr lang="de-DE" sz="1050" dirty="0"/>
              <a:t>sowie </a:t>
            </a:r>
            <a:r>
              <a:rPr lang="de-DE" sz="1050" b="1" dirty="0"/>
              <a:t>sonderpädagogische Bildungsangebote</a:t>
            </a:r>
            <a:r>
              <a:rPr lang="de-DE" sz="1050" dirty="0"/>
              <a:t> an allgemeinen Schulen und an den eigenen Einrichtungen vor. Inklusive Bildungsangebote sind auch in der Sekundarstufe I möglich.</a:t>
            </a:r>
            <a:endParaRPr lang="de-DE" sz="1050" u="sng" dirty="0"/>
          </a:p>
          <a:p>
            <a:endParaRPr lang="de-DE" sz="1050" b="1" u="sng" dirty="0"/>
          </a:p>
          <a:p>
            <a:r>
              <a:rPr lang="de-DE" sz="1050" b="1" dirty="0"/>
              <a:t>     </a:t>
            </a:r>
            <a:r>
              <a:rPr lang="de-DE" sz="1050" b="1" u="sng" dirty="0"/>
              <a:t>Beratung/Unterstützung durch den sonderpädagogischen Dienst</a:t>
            </a:r>
            <a:r>
              <a:rPr lang="de-DE" sz="1050" b="1" dirty="0"/>
              <a:t> </a:t>
            </a:r>
          </a:p>
          <a:p>
            <a:pPr marL="169503" indent="-169503">
              <a:buFont typeface="Arial" panose="020B0604020202020204" pitchFamily="34" charset="0"/>
              <a:buChar char="•"/>
            </a:pPr>
            <a:r>
              <a:rPr lang="de-DE" sz="1050" dirty="0"/>
              <a:t>Der sonderpädagogische Dienst berät die Schule, wie für das Kind geeignete Lernangebote gemacht werden können bzw. diese adaptiert werden können, unterstützt bei der Beschaffung von Hilfsmitteln und berät in deren Anwendung. Dies kann punktuell nötig sein, aber auch kontinuierlich erfolgen.</a:t>
            </a:r>
          </a:p>
          <a:p>
            <a:pPr marL="169503" indent="-169503">
              <a:buFont typeface="Arial" panose="020B0604020202020204" pitchFamily="34" charset="0"/>
              <a:buChar char="•"/>
            </a:pPr>
            <a:r>
              <a:rPr lang="de-DE" sz="1050" b="1" dirty="0"/>
              <a:t>Zielsetzung </a:t>
            </a:r>
            <a:r>
              <a:rPr lang="de-DE" sz="1050" dirty="0"/>
              <a:t>des sonderpädagogischen Dienstes ist es, eine </a:t>
            </a:r>
            <a:r>
              <a:rPr lang="de-DE" sz="1050" b="1" dirty="0"/>
              <a:t>erfolgreiche schulische Förderung an der Schule </a:t>
            </a:r>
            <a:r>
              <a:rPr lang="de-DE" sz="1050" dirty="0"/>
              <a:t>zu sichern.</a:t>
            </a:r>
          </a:p>
          <a:p>
            <a:pPr marL="282505" indent="-282505">
              <a:buFont typeface="Arial" panose="020B0604020202020204" pitchFamily="34" charset="0"/>
              <a:buChar char="•"/>
            </a:pPr>
            <a:endParaRPr lang="de-DE" sz="1050" dirty="0"/>
          </a:p>
          <a:p>
            <a:r>
              <a:rPr lang="de-DE" sz="1050" dirty="0"/>
              <a:t>     </a:t>
            </a:r>
            <a:r>
              <a:rPr lang="de-DE" sz="1050" b="1" u="sng" dirty="0"/>
              <a:t>Das sonderpädagogische Bildungsangebot </a:t>
            </a:r>
          </a:p>
          <a:p>
            <a:pPr marL="169503" indent="-169503">
              <a:buFont typeface="Arial" panose="020B0604020202020204" pitchFamily="34" charset="0"/>
              <a:buChar char="•"/>
            </a:pPr>
            <a:r>
              <a:rPr lang="de-DE" sz="105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503" indent="-169503">
              <a:buFont typeface="Arial" panose="020B0604020202020204" pitchFamily="34" charset="0"/>
              <a:buChar char="•"/>
            </a:pPr>
            <a:r>
              <a:rPr lang="de-DE" sz="1050" dirty="0"/>
              <a:t>Die Feststellung des Anspruchs kann auch erst im Laufe einer Schulbiografie erforderlich werden, z. B. bei fortschreitenden Erkrankungen oder wenn die Auswirkungen einer Behinderung erst mit zunehmendem schulischen Anspruchsniveau deutlich werden. </a:t>
            </a:r>
          </a:p>
          <a:p>
            <a:pPr marL="169503" indent="-169503">
              <a:buFont typeface="Arial" panose="020B0604020202020204" pitchFamily="34" charset="0"/>
              <a:buChar char="•"/>
            </a:pPr>
            <a:r>
              <a:rPr lang="de-DE" sz="1050" dirty="0"/>
              <a:t>Die Eltern wählen zwischen einem sonderpädagogischen Bildungsangebot an einem </a:t>
            </a:r>
            <a:r>
              <a:rPr lang="de-DE" sz="1050" b="1" dirty="0"/>
              <a:t>SBBZ </a:t>
            </a:r>
            <a:r>
              <a:rPr lang="de-DE" sz="1050" dirty="0"/>
              <a:t>(einschließlich einer </a:t>
            </a:r>
            <a:r>
              <a:rPr lang="de-DE" sz="1050" b="1" dirty="0"/>
              <a:t>kooperativen Organisationform </a:t>
            </a:r>
            <a:r>
              <a:rPr lang="de-DE" sz="1050" dirty="0"/>
              <a:t>des SBBZ mit der allgemeinen Schule - ehemals Außenklasse -) oder einem </a:t>
            </a:r>
            <a:r>
              <a:rPr lang="de-DE" sz="1050" b="1" dirty="0"/>
              <a:t>inklusiven Bildungsangebot.</a:t>
            </a:r>
            <a:endParaRPr lang="de-DE" sz="1050" dirty="0"/>
          </a:p>
          <a:p>
            <a:pPr marL="169503" indent="-169503">
              <a:buFont typeface="Arial" panose="020B0604020202020204" pitchFamily="34" charset="0"/>
              <a:buChar char="•"/>
            </a:pPr>
            <a:r>
              <a:rPr lang="de-DE" sz="1050" b="1" dirty="0"/>
              <a:t>Zielsetzung </a:t>
            </a:r>
            <a:r>
              <a:rPr lang="de-DE" sz="1050" dirty="0"/>
              <a:t>ist, ein </a:t>
            </a:r>
            <a:r>
              <a:rPr lang="de-DE" sz="1050" b="1" dirty="0"/>
              <a:t>Höchstmaß an Aktivität und Teilhabe </a:t>
            </a:r>
            <a:r>
              <a:rPr lang="de-DE" sz="1050" dirty="0"/>
              <a:t>zu erreichen.</a:t>
            </a:r>
          </a:p>
          <a:p>
            <a:pPr marL="282505" indent="-282505">
              <a:buFont typeface="Arial" panose="020B0604020202020204" pitchFamily="34" charset="0"/>
              <a:buChar char="•"/>
            </a:pPr>
            <a:endParaRPr lang="de-DE" sz="1050" dirty="0"/>
          </a:p>
          <a:p>
            <a:pPr marL="169503" indent="-169503">
              <a:buFont typeface="Arial" panose="020B0604020202020204" pitchFamily="34" charset="0"/>
              <a:buChar char="•"/>
            </a:pPr>
            <a:r>
              <a:rPr lang="de-DE" sz="1050" dirty="0"/>
              <a:t>Die Entscheidung, welcher Bildungsweg für ein Kind der Beste ist, wird in einer intensiven, </a:t>
            </a:r>
            <a:r>
              <a:rPr lang="de-DE" sz="1050" b="1" dirty="0"/>
              <a:t>vertrauensvollen Zusammenarbeit </a:t>
            </a:r>
            <a:r>
              <a:rPr lang="de-DE" sz="105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a:p>
        </p:txBody>
      </p:sp>
    </p:spTree>
    <p:extLst>
      <p:ext uri="{BB962C8B-B14F-4D97-AF65-F5344CB8AC3E}">
        <p14:creationId xmlns:p14="http://schemas.microsoft.com/office/powerpoint/2010/main" val="2780239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6332"/>
            <a:ext cx="6004899" cy="4082138"/>
          </a:xfrm>
        </p:spPr>
        <p:txBody>
          <a:bodyPr/>
          <a:lstStyle/>
          <a:p>
            <a:pPr marL="285646" indent="-285646">
              <a:lnSpc>
                <a:spcPct val="120000"/>
              </a:lnSpc>
              <a:buFont typeface="Arial" panose="020B0604020202020204" pitchFamily="34" charset="0"/>
              <a:buChar char="•"/>
              <a:defRPr/>
            </a:pPr>
            <a:r>
              <a:rPr lang="de-DE" dirty="0"/>
              <a:t>Die Befristung des Anspruchs auf ein s</a:t>
            </a:r>
            <a:r>
              <a:rPr lang="de-DE" dirty="0" smtClean="0">
                <a:solidFill>
                  <a:schemeClr val="tx1"/>
                </a:solidFill>
              </a:rPr>
              <a:t>onderpädagogisches Bildungs- und Beratungsangebot </a:t>
            </a:r>
            <a:r>
              <a:rPr lang="de-DE" dirty="0" smtClean="0"/>
              <a:t>ist </a:t>
            </a:r>
            <a:r>
              <a:rPr lang="de-DE" dirty="0"/>
              <a:t>je nach Kind </a:t>
            </a:r>
            <a:r>
              <a:rPr lang="de-DE" dirty="0" smtClean="0"/>
              <a:t>unterschiedlich. Er </a:t>
            </a:r>
            <a:r>
              <a:rPr lang="de-DE" dirty="0"/>
              <a:t>endet </a:t>
            </a:r>
            <a:r>
              <a:rPr lang="de-DE" dirty="0" smtClean="0"/>
              <a:t>jedoch </a:t>
            </a:r>
            <a:r>
              <a:rPr lang="de-DE" u="sng" dirty="0" smtClean="0"/>
              <a:t>spätestens</a:t>
            </a:r>
            <a:r>
              <a:rPr lang="de-DE" dirty="0" smtClean="0"/>
              <a:t> </a:t>
            </a:r>
            <a:r>
              <a:rPr lang="de-DE" dirty="0"/>
              <a:t>am Ende der Primarstufe. </a:t>
            </a:r>
          </a:p>
          <a:p>
            <a:pPr marL="285646" indent="-285646">
              <a:lnSpc>
                <a:spcPct val="120000"/>
              </a:lnSpc>
              <a:buFont typeface="Arial" panose="020B0604020202020204" pitchFamily="34" charset="0"/>
              <a:buChar char="•"/>
              <a:defRPr/>
            </a:pPr>
            <a:r>
              <a:rPr lang="de-DE" dirty="0" smtClean="0"/>
              <a:t>Die </a:t>
            </a:r>
            <a:r>
              <a:rPr lang="de-DE" dirty="0"/>
              <a:t>Verordnung über sonderpädagogische Bildungsangebote </a:t>
            </a:r>
            <a:r>
              <a:rPr lang="de-DE" dirty="0" smtClean="0"/>
              <a:t>(SBA-VO) </a:t>
            </a:r>
            <a:r>
              <a:rPr lang="de-DE" dirty="0"/>
              <a:t>sieht in § 18 Abs. 1 Satz 2 ein erneutes Beratungs- und Entscheidungsverfahren </a:t>
            </a:r>
            <a:r>
              <a:rPr lang="de-DE" dirty="0" smtClean="0"/>
              <a:t>(Bildungswegekonferenz</a:t>
            </a:r>
            <a:r>
              <a:rPr lang="de-DE" dirty="0"/>
              <a:t>) für </a:t>
            </a:r>
            <a:r>
              <a:rPr lang="de-DE" dirty="0" smtClean="0"/>
              <a:t>Schülerinnen und Schüler mit </a:t>
            </a:r>
            <a:r>
              <a:rPr lang="de-DE" dirty="0"/>
              <a:t>einem </a:t>
            </a:r>
            <a:r>
              <a:rPr lang="de-DE" dirty="0" smtClean="0"/>
              <a:t>bestehenden </a:t>
            </a:r>
            <a:r>
              <a:rPr lang="de-DE" dirty="0"/>
              <a:t>Anspruch auf ein </a:t>
            </a:r>
            <a:r>
              <a:rPr lang="de-DE" dirty="0" smtClean="0"/>
              <a:t>sonderpädagogisches </a:t>
            </a:r>
            <a:r>
              <a:rPr lang="de-DE" dirty="0"/>
              <a:t>Bildungs- und </a:t>
            </a:r>
            <a:r>
              <a:rPr lang="de-DE" dirty="0" smtClean="0"/>
              <a:t>Beratungsangebot </a:t>
            </a:r>
            <a:r>
              <a:rPr lang="de-DE" dirty="0"/>
              <a:t>vor dem Übergang auf eine weiterführende Schule vor.  </a:t>
            </a:r>
            <a:endParaRPr lang="de-DE" dirty="0" smtClean="0"/>
          </a:p>
          <a:p>
            <a:pPr>
              <a:lnSpc>
                <a:spcPct val="120000"/>
              </a:lnSpc>
              <a:defRPr/>
            </a:pPr>
            <a:endParaRPr lang="de-DE" dirty="0" smtClean="0"/>
          </a:p>
          <a:p>
            <a:pPr marL="282607" indent="-282607" defTabSz="571494">
              <a:lnSpc>
                <a:spcPct val="90000"/>
              </a:lnSpc>
              <a:spcBef>
                <a:spcPct val="0"/>
              </a:spcBef>
              <a:spcAft>
                <a:spcPct val="35000"/>
              </a:spcAft>
              <a:buFont typeface="Arial" panose="020B0604020202020204" pitchFamily="34" charset="0"/>
              <a:buChar char="•"/>
            </a:pPr>
            <a:r>
              <a:rPr lang="de-DE" dirty="0" smtClean="0"/>
              <a:t>Das Staatliche Schulamt klärt, ob</a:t>
            </a:r>
            <a:endParaRPr lang="de-DE" dirty="0"/>
          </a:p>
          <a:p>
            <a:pPr marL="734778" lvl="1" indent="-282607">
              <a:buFont typeface="Arial" panose="020B0604020202020204" pitchFamily="34" charset="0"/>
              <a:buChar char="•"/>
            </a:pPr>
            <a:r>
              <a:rPr lang="de-DE" dirty="0"/>
              <a:t>schulische Bildung an der allgemeinen Schule gelingt,  </a:t>
            </a:r>
          </a:p>
          <a:p>
            <a:pPr marL="734778" lvl="1" indent="-282607">
              <a:buFont typeface="Arial" panose="020B0604020202020204" pitchFamily="34" charset="0"/>
              <a:buChar char="•"/>
            </a:pPr>
            <a:r>
              <a:rPr lang="de-DE" dirty="0"/>
              <a:t>sonderpädagogische Beratung/Unterstützung  erforderlich/ausreichend ist oder</a:t>
            </a:r>
          </a:p>
          <a:p>
            <a:pPr marL="734778" lvl="1" indent="-282607">
              <a:buFont typeface="Arial" panose="020B0604020202020204" pitchFamily="34" charset="0"/>
              <a:buChar char="•"/>
            </a:pPr>
            <a:r>
              <a:rPr lang="de-DE" dirty="0"/>
              <a:t>Anspruch  auf ein sonderpädagogisches Bildungsangebot (weiter) </a:t>
            </a:r>
            <a:r>
              <a:rPr lang="de-DE" dirty="0" smtClean="0"/>
              <a:t>besteht.</a:t>
            </a:r>
          </a:p>
          <a:p>
            <a:pPr marL="734778" lvl="1" indent="-282607">
              <a:buFont typeface="Arial" panose="020B0604020202020204" pitchFamily="34" charset="0"/>
              <a:buChar char="•"/>
            </a:pPr>
            <a:endParaRPr lang="de-DE" dirty="0" smtClean="0"/>
          </a:p>
          <a:p>
            <a:pPr marL="169564" indent="-169564">
              <a:buFont typeface="Arial" panose="020B0604020202020204" pitchFamily="34" charset="0"/>
              <a:buChar char="•"/>
            </a:pPr>
            <a:r>
              <a:rPr lang="de-DE" dirty="0" smtClean="0"/>
              <a:t>I</a:t>
            </a:r>
            <a:r>
              <a:rPr lang="de-DE" dirty="0"/>
              <a:t>n enger Abstimmung mit den Eltern sowie allen am Bildungsprozess des Kindes Beteiligten wird gemeinsam eine Entscheidung darüber gefällt, welcher Bildungsweg für </a:t>
            </a:r>
            <a:r>
              <a:rPr lang="de-DE" dirty="0" smtClean="0"/>
              <a:t>das Kind </a:t>
            </a:r>
            <a:r>
              <a:rPr lang="de-DE" dirty="0"/>
              <a:t>der </a:t>
            </a:r>
            <a:r>
              <a:rPr lang="de-DE" dirty="0" smtClean="0"/>
              <a:t>beste </a:t>
            </a:r>
            <a:r>
              <a:rPr lang="de-DE" dirty="0"/>
              <a:t>ist. </a:t>
            </a:r>
          </a:p>
          <a:p>
            <a:pPr marL="734778" lvl="1" indent="-282607">
              <a:buFont typeface="Arial" panose="020B0604020202020204" pitchFamily="34" charset="0"/>
              <a:buChar char="•"/>
            </a:pPr>
            <a:endParaRPr lang="de-DE" dirty="0"/>
          </a:p>
          <a:p>
            <a:pPr marL="285646" indent="-285646">
              <a:lnSpc>
                <a:spcPct val="120000"/>
              </a:lnSpc>
              <a:buFont typeface="Arial" panose="020B0604020202020204" pitchFamily="34" charset="0"/>
              <a:buChar char="•"/>
              <a:defRPr/>
            </a:pPr>
            <a:endParaRPr lang="de-DE" dirty="0"/>
          </a:p>
          <a:p>
            <a:pPr marL="285646" indent="-285646">
              <a:lnSpc>
                <a:spcPct val="120000"/>
              </a:lnSpc>
              <a:buFont typeface="Arial" panose="020B0604020202020204" pitchFamily="34" charset="0"/>
              <a:buChar char="•"/>
              <a:defRPr/>
            </a:pPr>
            <a:endParaRPr lang="de-DE" dirty="0"/>
          </a:p>
          <a:p>
            <a:pPr marL="285646" indent="-285646">
              <a:lnSpc>
                <a:spcPct val="120000"/>
              </a:lnSpc>
              <a:buFont typeface="Arial" panose="020B0604020202020204" pitchFamily="34" charset="0"/>
              <a:buChar char="•"/>
              <a:defRP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a:p>
        </p:txBody>
      </p:sp>
    </p:spTree>
    <p:extLst>
      <p:ext uri="{BB962C8B-B14F-4D97-AF65-F5344CB8AC3E}">
        <p14:creationId xmlns:p14="http://schemas.microsoft.com/office/powerpoint/2010/main" val="2780239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3855"/>
            <a:ext cx="6004899" cy="4442698"/>
          </a:xfrm>
        </p:spPr>
        <p:txBody>
          <a:bodyPr/>
          <a:lstStyle/>
          <a:p>
            <a:r>
              <a:rPr lang="de-DE" u="sng" dirty="0" smtClean="0"/>
              <a:t>Zur Gliederung des dritten Teils</a:t>
            </a:r>
            <a:r>
              <a:rPr lang="de-DE" dirty="0" smtClean="0"/>
              <a:t>: </a:t>
            </a:r>
          </a:p>
          <a:p>
            <a:endParaRPr lang="de-DE" dirty="0" smtClean="0"/>
          </a:p>
          <a:p>
            <a:r>
              <a:rPr lang="de-DE" u="sng" dirty="0" smtClean="0"/>
              <a:t>Zeitlicher Ablauf des Übergangsverfahrens</a:t>
            </a:r>
          </a:p>
          <a:p>
            <a:r>
              <a:rPr lang="de-DE" dirty="0" smtClean="0"/>
              <a:t>Im letzten Teil der Präsentation stellen wir Ihnen nun den </a:t>
            </a:r>
            <a:r>
              <a:rPr lang="de-DE" b="1" dirty="0" smtClean="0"/>
              <a:t>Ablauf des Übergangsverfahrens </a:t>
            </a:r>
            <a:r>
              <a:rPr lang="de-DE" dirty="0" smtClean="0"/>
              <a:t>vor. </a:t>
            </a:r>
          </a:p>
          <a:p>
            <a:endParaRPr lang="de-DE" dirty="0"/>
          </a:p>
          <a:p>
            <a:r>
              <a:rPr lang="de-DE" u="sng" dirty="0" smtClean="0"/>
              <a:t>Anmeldung an der weiterführenden Schule</a:t>
            </a:r>
          </a:p>
          <a:p>
            <a:r>
              <a:rPr lang="de-DE" dirty="0" smtClean="0"/>
              <a:t>Zudem erhalten Sie einige Informationen zur </a:t>
            </a:r>
            <a:r>
              <a:rPr lang="de-DE" b="1" dirty="0" smtClean="0"/>
              <a:t>Anmeldung an der weiterführenden Schule</a:t>
            </a:r>
            <a:r>
              <a:rPr lang="de-DE" dirty="0" smtClean="0"/>
              <a:t>. </a:t>
            </a:r>
          </a:p>
          <a:p>
            <a:endParaRPr lang="de-DE" dirty="0"/>
          </a:p>
          <a:p>
            <a:r>
              <a:rPr lang="de-DE" u="sng" dirty="0" smtClean="0"/>
              <a:t>Weitere Informationen</a:t>
            </a:r>
          </a:p>
          <a:p>
            <a:r>
              <a:rPr lang="de-DE" dirty="0" smtClean="0"/>
              <a:t>Abschließend möchten wir Sie auf einige </a:t>
            </a:r>
            <a:r>
              <a:rPr lang="de-DE" b="1" dirty="0" smtClean="0"/>
              <a:t>weitere Informationsquellen </a:t>
            </a:r>
            <a:r>
              <a:rPr lang="de-DE" dirty="0" smtClean="0"/>
              <a:t>hinweisen, die Sie im Rahmen Ihres Entscheidungsprozesses zu Rate ziehen können.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3855"/>
            <a:ext cx="6004899" cy="4442698"/>
          </a:xfrm>
        </p:spPr>
        <p:txBody>
          <a:bodyPr/>
          <a:lstStyle/>
          <a:p>
            <a:r>
              <a:rPr lang="de-DE" dirty="0" smtClean="0"/>
              <a:t>Hier finden Sie den zeitlichen Ablauf des Übergangsverfahrens.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771" y="4933855"/>
            <a:ext cx="6146191" cy="4442698"/>
          </a:xfrm>
        </p:spPr>
        <p:txBody>
          <a:bodyPr/>
          <a:lstStyle/>
          <a:p>
            <a:r>
              <a:rPr lang="de-DE" dirty="0" smtClean="0"/>
              <a:t>Nachdem Ihr Entscheidungsprozess abgeschlossen ist, steht die Anmeldung Ihres Kindes an der weiterführenden Schule an. </a:t>
            </a:r>
          </a:p>
          <a:p>
            <a:endParaRPr lang="de-DE" dirty="0"/>
          </a:p>
          <a:p>
            <a:r>
              <a:rPr lang="de-DE" dirty="0" smtClean="0"/>
              <a:t>Hierzu legen Sie folgende </a:t>
            </a:r>
            <a:r>
              <a:rPr lang="de-DE" b="1" dirty="0" smtClean="0"/>
              <a:t>Dokumente </a:t>
            </a:r>
            <a:r>
              <a:rPr lang="de-DE" dirty="0" smtClean="0"/>
              <a:t>vor:</a:t>
            </a:r>
          </a:p>
          <a:p>
            <a:pPr marL="169503" indent="-169503">
              <a:buFont typeface="Arial" panose="020B0604020202020204" pitchFamily="34" charset="0"/>
              <a:buChar char="•"/>
            </a:pPr>
            <a:r>
              <a:rPr lang="de-DE" dirty="0"/>
              <a:t>Pass oder einen anderen Identitätsnachweis des </a:t>
            </a:r>
            <a:r>
              <a:rPr lang="de-DE" dirty="0" smtClean="0"/>
              <a:t>Kindes,</a:t>
            </a:r>
            <a:endParaRPr lang="de-DE" dirty="0"/>
          </a:p>
          <a:p>
            <a:pPr marL="169503" indent="-169503">
              <a:buFont typeface="Arial" panose="020B0604020202020204" pitchFamily="34" charset="0"/>
              <a:buChar char="•"/>
            </a:pPr>
            <a:r>
              <a:rPr lang="de-DE" dirty="0"/>
              <a:t>die Bestätigung der Grundschule über den Schulbesuch,</a:t>
            </a:r>
          </a:p>
          <a:p>
            <a:pPr marL="169503" indent="-169503">
              <a:buFont typeface="Arial" panose="020B0604020202020204" pitchFamily="34" charset="0"/>
              <a:buChar char="•"/>
            </a:pPr>
            <a:r>
              <a:rPr lang="de-DE" dirty="0"/>
              <a:t>die </a:t>
            </a:r>
            <a:r>
              <a:rPr lang="de-DE" dirty="0" smtClean="0"/>
              <a:t>Grundschulempfehlung,</a:t>
            </a:r>
            <a:endParaRPr lang="de-DE" dirty="0"/>
          </a:p>
          <a:p>
            <a:pPr marL="169503" indent="-169503">
              <a:buFont typeface="Arial" panose="020B0604020202020204" pitchFamily="34" charset="0"/>
              <a:buChar char="•"/>
            </a:pPr>
            <a:r>
              <a:rPr lang="de-DE" dirty="0"/>
              <a:t>die Bestätigung der Grundschule über ein Informations- und </a:t>
            </a:r>
            <a:r>
              <a:rPr lang="de-DE" dirty="0" smtClean="0"/>
              <a:t>Beratungsgespräch. </a:t>
            </a:r>
            <a:endParaRPr lang="de-DE" dirty="0"/>
          </a:p>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3855"/>
            <a:ext cx="6004899" cy="4442698"/>
          </a:xfrm>
        </p:spPr>
        <p:txBody>
          <a:bodyPr/>
          <a:lstStyle/>
          <a:p>
            <a:r>
              <a:rPr lang="de-DE" dirty="0" smtClean="0"/>
              <a:t>Weitere Informationen zum</a:t>
            </a:r>
            <a:r>
              <a:rPr lang="de-DE" baseline="0" dirty="0" smtClean="0"/>
              <a:t> Schulübergang wie auch zu den einzelnen Schularten </a:t>
            </a:r>
            <a:r>
              <a:rPr lang="de-DE" dirty="0" smtClean="0"/>
              <a:t>erhalten Sie auf der</a:t>
            </a:r>
            <a:r>
              <a:rPr lang="de-DE" baseline="0" dirty="0" smtClean="0"/>
              <a:t> Homepage des Kultusministeriums unter www.km-bw.de. </a:t>
            </a:r>
          </a:p>
          <a:p>
            <a:endParaRPr lang="de-DE" baseline="0" dirty="0" smtClean="0"/>
          </a:p>
          <a:p>
            <a:r>
              <a:rPr lang="de-DE" dirty="0" smtClean="0"/>
              <a:t>Dort</a:t>
            </a:r>
            <a:r>
              <a:rPr lang="de-DE" baseline="0" dirty="0" smtClean="0"/>
              <a:t> finden Sie auch folgende für den Entscheidungsprozess</a:t>
            </a:r>
            <a:r>
              <a:rPr lang="de-DE" dirty="0" smtClean="0"/>
              <a:t> hilfreiche </a:t>
            </a:r>
            <a:r>
              <a:rPr lang="de-DE" baseline="0" dirty="0" smtClean="0"/>
              <a:t>Broschüren eingestellt: </a:t>
            </a:r>
          </a:p>
          <a:p>
            <a:pPr marL="169503" indent="-169503">
              <a:buFontTx/>
              <a:buChar char="-"/>
            </a:pPr>
            <a:r>
              <a:rPr lang="de-DE" dirty="0"/>
              <a:t>„Bildungswege in Baden-Württemberg“</a:t>
            </a:r>
          </a:p>
          <a:p>
            <a:pPr marL="169503" indent="-169503">
              <a:buFontTx/>
              <a:buChar char="-"/>
            </a:pPr>
            <a:r>
              <a:rPr lang="de-DE" dirty="0" smtClean="0"/>
              <a:t>„Grundschule - Von der Grundschule </a:t>
            </a:r>
            <a:r>
              <a:rPr lang="de-DE" dirty="0"/>
              <a:t>in die weiterführende </a:t>
            </a:r>
            <a:r>
              <a:rPr lang="de-DE" dirty="0" smtClean="0"/>
              <a:t>Schule“ </a:t>
            </a:r>
            <a:endParaRPr lang="de-DE" dirty="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6332"/>
            <a:ext cx="6004899" cy="3397941"/>
          </a:xfrm>
        </p:spPr>
        <p:txBody>
          <a:bodyPr/>
          <a:lstStyle/>
          <a:p>
            <a:r>
              <a:rPr lang="de-DE" u="sng" dirty="0" smtClean="0"/>
              <a:t>Zur Gliederung des ersten Teils der Präsentation („Von der Primar- in</a:t>
            </a:r>
            <a:r>
              <a:rPr lang="de-DE" u="sng" baseline="0" dirty="0" smtClean="0"/>
              <a:t> die Sekundarstufe“)</a:t>
            </a:r>
            <a:r>
              <a:rPr lang="de-DE" dirty="0" smtClean="0"/>
              <a:t>: </a:t>
            </a:r>
          </a:p>
          <a:p>
            <a:endParaRPr lang="de-DE" dirty="0" smtClean="0"/>
          </a:p>
          <a:p>
            <a:r>
              <a:rPr lang="de-DE" u="sng" dirty="0" smtClean="0"/>
              <a:t>Bausteine des Übergangsverfahrens</a:t>
            </a:r>
          </a:p>
          <a:p>
            <a:pPr marL="171388" indent="-171388">
              <a:buFont typeface="Arial" panose="020B0604020202020204" pitchFamily="34" charset="0"/>
              <a:buChar char="•"/>
            </a:pPr>
            <a:r>
              <a:rPr lang="de-DE" dirty="0" smtClean="0"/>
              <a:t>Im ersten Teil dieser Präsentation möchten wir Ihnen die wichtigsten </a:t>
            </a:r>
            <a:r>
              <a:rPr lang="de-DE" b="1" dirty="0" smtClean="0"/>
              <a:t>Bausteine des Übergangsverfahrens </a:t>
            </a:r>
            <a:r>
              <a:rPr lang="de-DE" dirty="0" smtClean="0"/>
              <a:t>vorstellen. </a:t>
            </a:r>
          </a:p>
          <a:p>
            <a:endParaRPr lang="de-DE" dirty="0"/>
          </a:p>
          <a:p>
            <a:r>
              <a:rPr lang="de-DE" u="sng" dirty="0" smtClean="0"/>
              <a:t>Überlegungen zur Schulwahl </a:t>
            </a:r>
          </a:p>
          <a:p>
            <a:pPr marL="171388" indent="-171388">
              <a:buFont typeface="Arial" panose="020B0604020202020204" pitchFamily="34" charset="0"/>
              <a:buChar char="•"/>
            </a:pPr>
            <a:r>
              <a:rPr lang="de-DE" dirty="0" smtClean="0"/>
              <a:t>Es </a:t>
            </a:r>
            <a:r>
              <a:rPr lang="de-DE" dirty="0"/>
              <a:t>ist </a:t>
            </a:r>
            <a:r>
              <a:rPr lang="de-DE" dirty="0" smtClean="0"/>
              <a:t>unser </a:t>
            </a:r>
            <a:r>
              <a:rPr lang="de-DE" dirty="0"/>
              <a:t>zentrales Ziel, jedem </a:t>
            </a:r>
            <a:r>
              <a:rPr lang="de-DE" dirty="0" smtClean="0"/>
              <a:t>einzelnen </a:t>
            </a:r>
            <a:r>
              <a:rPr lang="de-DE" dirty="0"/>
              <a:t>Kind in der </a:t>
            </a:r>
            <a:r>
              <a:rPr lang="de-DE" dirty="0" smtClean="0"/>
              <a:t>Schule </a:t>
            </a:r>
            <a:r>
              <a:rPr lang="de-DE" dirty="0"/>
              <a:t>gerecht zu werden </a:t>
            </a:r>
            <a:r>
              <a:rPr lang="de-DE" dirty="0" smtClean="0"/>
              <a:t>und </a:t>
            </a:r>
            <a:r>
              <a:rPr lang="de-DE" dirty="0"/>
              <a:t>auf seine </a:t>
            </a:r>
            <a:r>
              <a:rPr lang="de-DE" dirty="0" smtClean="0"/>
              <a:t>persönlichen </a:t>
            </a:r>
            <a:r>
              <a:rPr lang="de-DE" dirty="0"/>
              <a:t>Bedürfnisse </a:t>
            </a:r>
            <a:r>
              <a:rPr lang="de-DE" dirty="0" smtClean="0"/>
              <a:t>einzugehen. Welche </a:t>
            </a:r>
            <a:r>
              <a:rPr lang="de-DE" b="1" dirty="0" smtClean="0"/>
              <a:t>Überlegungen </a:t>
            </a:r>
            <a:r>
              <a:rPr lang="de-DE" dirty="0" smtClean="0"/>
              <a:t>Sie </a:t>
            </a:r>
            <a:r>
              <a:rPr lang="de-DE" b="1" dirty="0" smtClean="0"/>
              <a:t>bei der Schulwahl </a:t>
            </a:r>
            <a:r>
              <a:rPr lang="de-DE" dirty="0" smtClean="0"/>
              <a:t>unterstützen können, finden Sie im nächsten Schritt dargestellt. </a:t>
            </a:r>
          </a:p>
          <a:p>
            <a:endParaRPr lang="de-DE" dirty="0" smtClean="0"/>
          </a:p>
          <a:p>
            <a:endParaRPr lang="de-DE" dirty="0" smtClean="0"/>
          </a:p>
          <a:p>
            <a:r>
              <a:rPr lang="de-DE" u="sng" dirty="0" smtClean="0"/>
              <a:t>Es ist wichtig bereits vorab zu sagen</a:t>
            </a:r>
            <a:r>
              <a:rPr lang="de-DE" dirty="0" smtClean="0"/>
              <a:t>: </a:t>
            </a:r>
          </a:p>
          <a:p>
            <a:r>
              <a:rPr lang="de-DE" dirty="0" smtClean="0"/>
              <a:t>Mit </a:t>
            </a:r>
            <a:r>
              <a:rPr lang="de-DE" dirty="0"/>
              <a:t>der auf der Basis der Grundschulempfehlung getroffenen Schulwahl ist </a:t>
            </a:r>
            <a:r>
              <a:rPr lang="de-DE" dirty="0" smtClean="0"/>
              <a:t>keinesfalls </a:t>
            </a:r>
            <a:r>
              <a:rPr lang="de-DE" dirty="0"/>
              <a:t>bereits der gesamte Lebensweg vorgezeichnet. Vielmehr </a:t>
            </a:r>
            <a:r>
              <a:rPr lang="de-DE" b="1" dirty="0"/>
              <a:t>stehen</a:t>
            </a:r>
            <a:r>
              <a:rPr lang="de-DE" dirty="0"/>
              <a:t> durch die Vielzahl an Übergangs- und Anschlussmöglichkeiten jedem Kind weiterhin </a:t>
            </a:r>
            <a:r>
              <a:rPr lang="de-DE" b="1" dirty="0"/>
              <a:t>alle Wege offen</a:t>
            </a:r>
            <a:r>
              <a:rPr lang="de-DE" dirty="0"/>
              <a:t>. </a:t>
            </a:r>
          </a:p>
          <a:p>
            <a:pPr marL="169564" indent="-169564">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6332"/>
            <a:ext cx="6004899" cy="4726686"/>
          </a:xfrm>
        </p:spPr>
        <p:txBody>
          <a:bodyPr/>
          <a:lstStyle/>
          <a:p>
            <a:r>
              <a:rPr lang="de-DE" sz="1100" u="sng" dirty="0"/>
              <a:t>Ergänzende Folie SBBZ (1): </a:t>
            </a:r>
          </a:p>
          <a:p>
            <a:endParaRPr lang="de-DE" sz="1100" dirty="0"/>
          </a:p>
          <a:p>
            <a:pPr marL="169503" indent="-169503">
              <a:buFont typeface="Arial" panose="020B0604020202020204" pitchFamily="34" charset="0"/>
              <a:buChar char="•"/>
            </a:pPr>
            <a:r>
              <a:rPr lang="de-DE" sz="1100" dirty="0"/>
              <a:t>Die sonderpädagogischen Bildungs- und Beratungszentren (SBBZ) des Landes unterscheiden sich nach </a:t>
            </a:r>
            <a:r>
              <a:rPr lang="de-DE" sz="1100" b="1" dirty="0"/>
              <a:t>Förderschwerpunkten</a:t>
            </a:r>
            <a:r>
              <a:rPr lang="de-DE" sz="1100" dirty="0"/>
              <a:t>. In den Förderschwerpunkten </a:t>
            </a:r>
            <a:r>
              <a:rPr lang="de-DE" sz="1100" b="1" dirty="0"/>
              <a:t>Sehen, Hören, körperlich-motorische Entwicklung </a:t>
            </a:r>
            <a:r>
              <a:rPr lang="de-DE" sz="1100" dirty="0"/>
              <a:t>und </a:t>
            </a:r>
            <a:r>
              <a:rPr lang="de-DE" sz="1100" b="1" dirty="0"/>
              <a:t>mit Einschränkungen auch emotionale und soziale Entwicklung </a:t>
            </a:r>
            <a:r>
              <a:rPr lang="de-DE" sz="1100" dirty="0"/>
              <a:t>stehen </a:t>
            </a:r>
            <a:r>
              <a:rPr lang="de-DE" sz="1100" b="1" dirty="0"/>
              <a:t>Bildungsgänge der allgemeinen Schulen </a:t>
            </a:r>
            <a:r>
              <a:rPr lang="de-DE" sz="1100" dirty="0"/>
              <a:t>zur Verfügung. Somit werden auch alle dort möglichen Bildungsabschlüsse angeboten. </a:t>
            </a:r>
          </a:p>
          <a:p>
            <a:pPr marL="169503" indent="-169503">
              <a:buFont typeface="Arial" panose="020B0604020202020204" pitchFamily="34" charset="0"/>
              <a:buChar char="•"/>
            </a:pPr>
            <a:r>
              <a:rPr lang="de-DE" sz="1100" dirty="0"/>
              <a:t>Bei einigen Förderschwerpunkten ist dies allerdings mit dem Besuch eines Internats verbunden. </a:t>
            </a:r>
          </a:p>
          <a:p>
            <a:pPr marL="169503" indent="-169503">
              <a:buFont typeface="Arial" panose="020B0604020202020204" pitchFamily="34" charset="0"/>
              <a:buChar char="•"/>
            </a:pPr>
            <a:r>
              <a:rPr lang="de-DE" sz="1100" dirty="0"/>
              <a:t>Zusätzlich gibt es eigene Bildungsabschlüsse in den Förderschwerpunkten Lernen und geistige Entwicklung. </a:t>
            </a:r>
          </a:p>
          <a:p>
            <a:pPr marL="169503" indent="-169503">
              <a:buFont typeface="Arial" panose="020B0604020202020204" pitchFamily="34" charset="0"/>
              <a:buChar char="•"/>
            </a:pPr>
            <a:endParaRPr lang="de-DE" sz="1100" dirty="0"/>
          </a:p>
          <a:p>
            <a:pPr marL="169503" indent="-169503">
              <a:buFont typeface="Arial" panose="020B0604020202020204" pitchFamily="34" charset="0"/>
              <a:buChar char="•"/>
            </a:pPr>
            <a:r>
              <a:rPr lang="de-DE" sz="1100" dirty="0"/>
              <a:t>Zentral ist das </a:t>
            </a:r>
            <a:r>
              <a:rPr lang="de-DE" sz="1100" b="1" dirty="0"/>
              <a:t>Elternwahlrecht</a:t>
            </a:r>
            <a:r>
              <a:rPr lang="de-DE" sz="1100" dirty="0"/>
              <a:t>. Eltern entscheiden, ob ihr Kind ein </a:t>
            </a:r>
            <a:r>
              <a:rPr lang="de-DE" sz="1100" b="1" dirty="0"/>
              <a:t>SBBZ oder </a:t>
            </a:r>
            <a:r>
              <a:rPr lang="de-DE" sz="1100" dirty="0"/>
              <a:t>eine </a:t>
            </a:r>
            <a:r>
              <a:rPr lang="de-DE" sz="1100" b="1" dirty="0"/>
              <a:t>allgemeine Schule</a:t>
            </a:r>
            <a:r>
              <a:rPr lang="de-DE" sz="1100" dirty="0"/>
              <a:t> besuchen soll. Hierfür ist eine eingehende Beratung erforderlich, damit Eltern auch wissen wofür – und wogegen sie sich entscheiden:</a:t>
            </a:r>
          </a:p>
          <a:p>
            <a:pPr marL="621509" lvl="1" indent="-169503">
              <a:buFont typeface="Arial" panose="020B0604020202020204" pitchFamily="34" charset="0"/>
              <a:buChar char="•"/>
            </a:pPr>
            <a:r>
              <a:rPr lang="de-DE" sz="1100" dirty="0"/>
              <a:t>Wollen sie die </a:t>
            </a:r>
            <a:r>
              <a:rPr lang="de-DE" sz="1100" b="1" dirty="0"/>
              <a:t>fachlich hochdifferenzierte Infrastruktur eines SBBZ</a:t>
            </a:r>
            <a:r>
              <a:rPr lang="de-DE" sz="1100" dirty="0"/>
              <a:t>, den umfassend auf die individuellen Bedürfnisse der Schülerinnen und Schüler ausgerichteten Unterricht und die spezifische, barrierefreie und optimal angepasste Lernumgebung?</a:t>
            </a:r>
          </a:p>
          <a:p>
            <a:pPr marL="621509" lvl="1" indent="-169503">
              <a:buFont typeface="Arial" panose="020B0604020202020204" pitchFamily="34" charset="0"/>
              <a:buChar char="•"/>
            </a:pPr>
            <a:r>
              <a:rPr lang="de-DE" sz="1100" dirty="0"/>
              <a:t>Oder das </a:t>
            </a:r>
            <a:r>
              <a:rPr lang="de-DE" sz="1100" b="1" dirty="0"/>
              <a:t>gemeinsame, möglichst wohnortnahe Lernen in einer heterogenen Klasse</a:t>
            </a:r>
            <a:r>
              <a:rPr lang="de-DE" sz="1100" dirty="0"/>
              <a:t>, in einer allgemeinen schulischen Umgebung mit den unterrichtlichen Methoden , Inhalten und Organisationsformen der allgemeinen Schule, ergänzt durch sonderpädagogische Bildungsangebote?</a:t>
            </a:r>
          </a:p>
          <a:p>
            <a:pPr marL="169503" indent="-169503">
              <a:buFont typeface="Arial" panose="020B0604020202020204" pitchFamily="34" charset="0"/>
              <a:buChar char="•"/>
            </a:pPr>
            <a:endParaRPr lang="de-DE" sz="1100" dirty="0"/>
          </a:p>
          <a:p>
            <a:pPr marL="169503" indent="-169503">
              <a:buFont typeface="Arial" panose="020B0604020202020204" pitchFamily="34" charset="0"/>
              <a:buChar char="•"/>
            </a:pPr>
            <a:r>
              <a:rPr lang="de-DE" sz="1100" dirty="0"/>
              <a:t>Wenn keine sächlichen oder personellen Gründe dagegen sprechen, ist an den SBBZ </a:t>
            </a:r>
            <a:r>
              <a:rPr lang="de-DE" sz="1100" b="1" dirty="0"/>
              <a:t>auch eine Aufnahme von Schülerinnen und Schülern ohne Anspruch auf ein sonderpädagogisches Bildungsangebot </a:t>
            </a:r>
            <a:r>
              <a:rPr lang="de-DE" sz="1100" dirty="0"/>
              <a:t>möglich. Hierzu gibt es mittlerweile erste Erfahrungen, die in der nächsten Zeit ausgewertet werden sollen, um dann in ggf. benötigte Regelungen einzufließen.</a:t>
            </a:r>
          </a:p>
        </p:txBody>
      </p:sp>
      <p:sp>
        <p:nvSpPr>
          <p:cNvPr id="4" name="Foliennummernplatzhalter 3"/>
          <p:cNvSpPr>
            <a:spLocks noGrp="1"/>
          </p:cNvSpPr>
          <p:nvPr>
            <p:ph type="sldNum" sz="quarter" idx="10"/>
          </p:nvPr>
        </p:nvSpPr>
        <p:spPr/>
        <p:txBody>
          <a:bodyPr/>
          <a:lstStyle/>
          <a:p>
            <a:fld id="{9411CA67-D061-429F-B186-15D98BBFE45D}" type="slidenum">
              <a:rPr lang="de-DE" smtClean="0"/>
              <a:t>31</a:t>
            </a:fld>
            <a:endParaRPr lang="de-DE"/>
          </a:p>
        </p:txBody>
      </p:sp>
    </p:spTree>
    <p:extLst>
      <p:ext uri="{BB962C8B-B14F-4D97-AF65-F5344CB8AC3E}">
        <p14:creationId xmlns:p14="http://schemas.microsoft.com/office/powerpoint/2010/main" val="2780239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3855"/>
            <a:ext cx="6004899" cy="4442698"/>
          </a:xfrm>
        </p:spPr>
        <p:txBody>
          <a:bodyPr/>
          <a:lstStyle/>
          <a:p>
            <a:pPr marL="169503" indent="-169503" defTabSz="904342">
              <a:buFont typeface="Arial" panose="020B0604020202020204" pitchFamily="34" charset="0"/>
              <a:buChar char="•"/>
              <a:defRPr/>
            </a:pPr>
            <a:r>
              <a:rPr lang="de-DE" u="sng" dirty="0"/>
              <a:t>Ergänzende Folie SBBZ (2): </a:t>
            </a:r>
          </a:p>
          <a:p>
            <a:pPr marL="169503" indent="-169503">
              <a:buFont typeface="Arial" panose="020B0604020202020204" pitchFamily="34" charset="0"/>
              <a:buChar char="•"/>
            </a:pPr>
            <a:r>
              <a:rPr lang="de-DE" kern="1200" dirty="0" smtClean="0">
                <a:solidFill>
                  <a:schemeClr val="tx1"/>
                </a:solidFill>
                <a:effectLst/>
              </a:rPr>
              <a:t>Fällt die Wahl auf ein Bildungsangebot an einer allgemeinen Schule, führt das Staatliche Schulamt eine </a:t>
            </a:r>
            <a:r>
              <a:rPr lang="de-DE" b="1" kern="1200" dirty="0" smtClean="0">
                <a:solidFill>
                  <a:schemeClr val="tx1"/>
                </a:solidFill>
                <a:effectLst/>
              </a:rPr>
              <a:t>Bildungswegekonferenz </a:t>
            </a:r>
            <a:r>
              <a:rPr lang="de-DE" kern="1200" dirty="0" smtClean="0">
                <a:solidFill>
                  <a:schemeClr val="tx1"/>
                </a:solidFill>
                <a:effectLst/>
              </a:rPr>
              <a:t>durch</a:t>
            </a:r>
            <a:r>
              <a:rPr lang="de-DE" kern="1200" smtClean="0">
                <a:solidFill>
                  <a:schemeClr val="tx1"/>
                </a:solidFill>
                <a:effectLst/>
              </a:rPr>
              <a:t>.                                                                               Die </a:t>
            </a:r>
            <a:r>
              <a:rPr lang="de-DE" kern="1200" dirty="0" smtClean="0">
                <a:solidFill>
                  <a:schemeClr val="tx1"/>
                </a:solidFill>
                <a:effectLst/>
              </a:rPr>
              <a:t>Teilnehmerinnen und Teilnehmer der Bildungswegekonferenz haben die Aufgabe, den zukünftigen Lernort einer Schülerin oder eines Schülers mit festgestelltem Anspruch auf ein sonderpädagogisches Bildungsangebot einvernehmlich vorzuschlagen. </a:t>
            </a:r>
          </a:p>
          <a:p>
            <a:pPr marL="169503" indent="-169503">
              <a:buFont typeface="Arial" panose="020B0604020202020204" pitchFamily="34" charset="0"/>
              <a:buChar char="•"/>
            </a:pPr>
            <a:endParaRPr lang="de-DE" kern="1200" dirty="0" smtClean="0">
              <a:solidFill>
                <a:schemeClr val="tx1"/>
              </a:solidFill>
              <a:effectLst/>
            </a:endParaRPr>
          </a:p>
          <a:p>
            <a:pPr marL="169503" indent="-169503">
              <a:buFont typeface="Arial" panose="020B0604020202020204" pitchFamily="34" charset="0"/>
              <a:buChar char="•"/>
            </a:pPr>
            <a:r>
              <a:rPr lang="de-DE" kern="1200" dirty="0" smtClean="0">
                <a:solidFill>
                  <a:schemeClr val="tx1"/>
                </a:solidFill>
                <a:effectLst/>
              </a:rPr>
              <a:t>Die </a:t>
            </a:r>
            <a:r>
              <a:rPr lang="de-DE" b="1" kern="1200" dirty="0" smtClean="0">
                <a:solidFill>
                  <a:schemeClr val="tx1"/>
                </a:solidFill>
                <a:effectLst/>
              </a:rPr>
              <a:t>Zusammensetzung</a:t>
            </a:r>
            <a:r>
              <a:rPr lang="de-DE" kern="1200" dirty="0" smtClean="0">
                <a:solidFill>
                  <a:schemeClr val="tx1"/>
                </a:solidFill>
                <a:effectLst/>
              </a:rPr>
              <a:t> einer Bildungswegekonferenz ist vom </a:t>
            </a:r>
            <a:r>
              <a:rPr lang="de-DE" b="1" kern="1200" dirty="0" smtClean="0">
                <a:solidFill>
                  <a:schemeClr val="tx1"/>
                </a:solidFill>
                <a:effectLst/>
              </a:rPr>
              <a:t>Einzelfall abhängig</a:t>
            </a:r>
            <a:r>
              <a:rPr lang="de-DE" kern="1200" dirty="0" smtClean="0">
                <a:solidFill>
                  <a:schemeClr val="tx1"/>
                </a:solidFill>
                <a:effectLst/>
              </a:rPr>
              <a:t>. Neben den Erziehungsberechtigten und den beteiligten Schulen werden auch die Schulträger sowie weitere Kosten- und Leistungsträger – sofern sie von der Entscheidung der Bildungswegekonferenz betroffen sein könnten – beteiligt. </a:t>
            </a:r>
          </a:p>
          <a:p>
            <a:pPr marL="169503" indent="-169503">
              <a:buFont typeface="Arial" panose="020B0604020202020204" pitchFamily="34" charset="0"/>
              <a:buChar char="•"/>
            </a:pPr>
            <a:endParaRPr lang="de-DE" kern="1200" dirty="0" smtClean="0">
              <a:solidFill>
                <a:schemeClr val="tx1"/>
              </a:solidFill>
              <a:effectLst/>
            </a:endParaRPr>
          </a:p>
          <a:p>
            <a:pPr marL="169503" indent="-169503">
              <a:buFont typeface="Arial" panose="020B0604020202020204" pitchFamily="34" charset="0"/>
              <a:buChar char="•"/>
            </a:pPr>
            <a:r>
              <a:rPr lang="de-DE" kern="1200" dirty="0" smtClean="0">
                <a:solidFill>
                  <a:schemeClr val="tx1"/>
                </a:solidFill>
                <a:effectLst/>
              </a:rPr>
              <a:t>Das – </a:t>
            </a:r>
            <a:r>
              <a:rPr lang="de-DE" b="1" kern="1200" dirty="0" smtClean="0">
                <a:solidFill>
                  <a:schemeClr val="tx1"/>
                </a:solidFill>
                <a:effectLst/>
              </a:rPr>
              <a:t>nach Möglichkeit einvernehmlich erzielte </a:t>
            </a:r>
            <a:r>
              <a:rPr lang="de-DE" kern="1200" dirty="0" smtClean="0">
                <a:solidFill>
                  <a:schemeClr val="tx1"/>
                </a:solidFill>
                <a:effectLst/>
              </a:rPr>
              <a:t>–</a:t>
            </a:r>
            <a:r>
              <a:rPr lang="de-DE" b="1" kern="1200" dirty="0" smtClean="0">
                <a:solidFill>
                  <a:schemeClr val="tx1"/>
                </a:solidFill>
                <a:effectLst/>
              </a:rPr>
              <a:t> Ergebnis </a:t>
            </a:r>
            <a:r>
              <a:rPr lang="de-DE" kern="1200" dirty="0" smtClean="0">
                <a:solidFill>
                  <a:schemeClr val="tx1"/>
                </a:solidFill>
                <a:effectLst/>
              </a:rPr>
              <a:t>dieses Beratungs- und Klärungsprozesses wird den Eltern vom Staatlichen Schulamt schriftlich mitgeteilt. </a:t>
            </a:r>
          </a:p>
          <a:p>
            <a:pPr marL="169503" indent="-169503">
              <a:buFont typeface="Arial" panose="020B0604020202020204" pitchFamily="34" charset="0"/>
              <a:buChar char="•"/>
            </a:pPr>
            <a:endParaRPr lang="de-DE" kern="1200" dirty="0" smtClean="0">
              <a:solidFill>
                <a:schemeClr val="tx1"/>
              </a:solidFill>
              <a:effectLst/>
            </a:endParaRPr>
          </a:p>
          <a:p>
            <a:pPr marL="169503" indent="-169503">
              <a:buFont typeface="Arial" panose="020B0604020202020204" pitchFamily="34" charset="0"/>
              <a:buChar char="•"/>
            </a:pPr>
            <a:r>
              <a:rPr lang="de-DE" baseline="0" dirty="0" smtClean="0"/>
              <a:t>Falls der Anspruch bereits in der Primarstufe bestand, ist ein sonderpädagogischer Bericht zum Fortbestehen des Anspruchs erforderlich.  </a:t>
            </a:r>
          </a:p>
          <a:p>
            <a:pPr marL="169503" indent="-169503">
              <a:buFont typeface="Arial" panose="020B0604020202020204" pitchFamily="34" charset="0"/>
              <a:buChar char="•"/>
            </a:pPr>
            <a:r>
              <a:rPr lang="de-DE" baseline="0" dirty="0" smtClean="0"/>
              <a:t>Für diese Fälle (Fortbestehen) sieht die SBA-VO (Verordnung über sonderpädagogische Bildungsangebote) eine </a:t>
            </a:r>
            <a:r>
              <a:rPr lang="de-DE" b="1" baseline="0" dirty="0" smtClean="0"/>
              <a:t>Abgabe/Antragsfrist zum 1.12. des 4. Schuljahres vor!</a:t>
            </a:r>
          </a:p>
        </p:txBody>
      </p:sp>
      <p:sp>
        <p:nvSpPr>
          <p:cNvPr id="4" name="Foliennummernplatzhalter 3"/>
          <p:cNvSpPr>
            <a:spLocks noGrp="1"/>
          </p:cNvSpPr>
          <p:nvPr>
            <p:ph type="sldNum" sz="quarter" idx="10"/>
          </p:nvPr>
        </p:nvSpPr>
        <p:spPr/>
        <p:txBody>
          <a:bodyPr/>
          <a:lstStyle/>
          <a:p>
            <a:fld id="{9411CA67-D061-429F-B186-15D98BBFE45D}" type="slidenum">
              <a:rPr lang="de-DE" smtClean="0"/>
              <a:t>32</a:t>
            </a:fld>
            <a:endParaRPr lang="de-DE" dirty="0"/>
          </a:p>
        </p:txBody>
      </p:sp>
    </p:spTree>
    <p:extLst>
      <p:ext uri="{BB962C8B-B14F-4D97-AF65-F5344CB8AC3E}">
        <p14:creationId xmlns:p14="http://schemas.microsoft.com/office/powerpoint/2010/main" val="2780239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66775" y="711200"/>
            <a:ext cx="4935538"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296771" y="4936332"/>
            <a:ext cx="6075545" cy="454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2" tIns="45199" rIns="90402" bIns="45199"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69503" indent="-169503">
              <a:buFont typeface="Arial" panose="020B0604020202020204" pitchFamily="34" charset="0"/>
              <a:buChar char="•"/>
            </a:pPr>
            <a:r>
              <a:rPr lang="de-DE" sz="1100" dirty="0">
                <a:latin typeface="+mj-lt"/>
              </a:rPr>
              <a:t>Die Grundschulempfehlung wird von </a:t>
            </a:r>
            <a:r>
              <a:rPr lang="de-DE" sz="1100" b="1" dirty="0">
                <a:latin typeface="+mj-lt"/>
              </a:rPr>
              <a:t>kontinuierlicher Beratung und Information </a:t>
            </a:r>
            <a:r>
              <a:rPr lang="de-DE" sz="1100" dirty="0">
                <a:latin typeface="+mj-lt"/>
              </a:rPr>
              <a:t>über die schulischen Fortschritte und die Entwicklung Ihres Kindes und von der Möglichkeit </a:t>
            </a:r>
            <a:r>
              <a:rPr lang="de-DE" sz="1100" b="1" dirty="0">
                <a:latin typeface="+mj-lt"/>
              </a:rPr>
              <a:t>zusätzlicher Beratung in der vierten Klasse </a:t>
            </a:r>
            <a:r>
              <a:rPr lang="de-DE" sz="1100" dirty="0">
                <a:latin typeface="+mj-lt"/>
              </a:rPr>
              <a:t>flankiert. Die zusätzliche Beratung hat den Status eines besonderen Beratungsverfahrens und ist ein Service für die Eltern von Viertklässlern.</a:t>
            </a:r>
          </a:p>
          <a:p>
            <a:pPr marL="169503" indent="-169503"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69503" indent="-169503"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69503" indent="-169503"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69503" indent="-169503" fontAlgn="t">
              <a:buFont typeface="Arial" panose="020B0604020202020204" pitchFamily="34" charset="0"/>
              <a:buChar char="•"/>
            </a:pPr>
            <a:r>
              <a:rPr lang="de-DE" sz="1100" dirty="0">
                <a:latin typeface="+mj-lt"/>
              </a:rPr>
              <a:t>Die Grundschulempfehlung</a:t>
            </a:r>
            <a:r>
              <a:rPr lang="de-DE" sz="1100" dirty="0"/>
              <a:t> </a:t>
            </a:r>
            <a:r>
              <a:rPr lang="de-DE" sz="1100" dirty="0">
                <a:latin typeface="+mj-lt"/>
              </a:rPr>
              <a:t>geht allerdings deutlich über reine Notenarithmetik hinaus. Sie bildet eine </a:t>
            </a:r>
            <a:r>
              <a:rPr lang="de-DE" sz="1100" b="1" dirty="0">
                <a:latin typeface="+mj-lt"/>
              </a:rPr>
              <a:t>gesamtpädagogische Würdigung </a:t>
            </a:r>
            <a:r>
              <a:rPr lang="de-DE" sz="1100" dirty="0">
                <a:latin typeface="+mj-lt"/>
              </a:rPr>
              <a:t>und </a:t>
            </a:r>
            <a:r>
              <a:rPr lang="de-DE" sz="1100" b="1" dirty="0">
                <a:latin typeface="+mj-lt"/>
              </a:rPr>
              <a:t>basiert auf differenzierten, kontinuierlichen Beobachtungen der Lehrkräfte</a:t>
            </a:r>
            <a:r>
              <a:rPr lang="de-DE" sz="1100" dirty="0">
                <a:latin typeface="+mj-lt"/>
              </a:rPr>
              <a:t>, die regelmäßig mit den Erziehungsberechtigten besprochen wird.  </a:t>
            </a:r>
          </a:p>
          <a:p>
            <a:pPr marL="169503" indent="-169503" fontAlgn="t">
              <a:buFont typeface="Arial" panose="020B0604020202020204" pitchFamily="34" charset="0"/>
              <a:buChar char="•"/>
            </a:pPr>
            <a:r>
              <a:rPr lang="de-DE" sz="1100" dirty="0">
                <a:latin typeface="+mj-lt"/>
              </a:rPr>
              <a:t>Diese Langzeitbeobachtung über die letzten Klassenstufen der Grundschule bietet vielfältige Anhaltspunkte über </a:t>
            </a:r>
            <a:r>
              <a:rPr lang="de-DE" sz="1100" b="1" dirty="0">
                <a:latin typeface="+mj-lt"/>
              </a:rPr>
              <a:t>Entwicklungstendenzen </a:t>
            </a:r>
            <a:r>
              <a:rPr lang="de-DE" sz="1100" dirty="0">
                <a:latin typeface="+mj-lt"/>
              </a:rPr>
              <a:t>des Kindes und umfasst </a:t>
            </a:r>
          </a:p>
          <a:p>
            <a:pPr marL="621509" lvl="1" indent="-169503" fontAlgn="t">
              <a:buFont typeface="Arial" panose="020B0604020202020204" pitchFamily="34" charset="0"/>
              <a:buChar char="•"/>
            </a:pPr>
            <a:r>
              <a:rPr lang="de-DE" sz="1100" dirty="0">
                <a:latin typeface="+mj-lt"/>
              </a:rPr>
              <a:t>die </a:t>
            </a:r>
            <a:r>
              <a:rPr lang="de-DE" sz="1100" b="1" dirty="0">
                <a:latin typeface="+mj-lt"/>
              </a:rPr>
              <a:t>gesamte Lern- und Leistungsentwicklung</a:t>
            </a:r>
            <a:r>
              <a:rPr lang="de-DE" sz="1100" dirty="0">
                <a:latin typeface="+mj-lt"/>
              </a:rPr>
              <a:t>,</a:t>
            </a:r>
          </a:p>
          <a:p>
            <a:pPr marL="621509" lvl="1" indent="-169503" fontAlgn="t">
              <a:buFont typeface="Arial" panose="020B0604020202020204" pitchFamily="34" charset="0"/>
              <a:buChar char="•"/>
            </a:pPr>
            <a:r>
              <a:rPr lang="de-DE" sz="1100" b="1" dirty="0">
                <a:latin typeface="+mj-lt"/>
              </a:rPr>
              <a:t>Lern-, Arbeits- und Sozialverhalten</a:t>
            </a:r>
            <a:r>
              <a:rPr lang="de-DE" sz="1100" dirty="0">
                <a:latin typeface="+mj-lt"/>
              </a:rPr>
              <a:t>,</a:t>
            </a:r>
          </a:p>
          <a:p>
            <a:pPr marL="621509" lvl="1" indent="-169503" fontAlgn="t">
              <a:buFont typeface="Arial" panose="020B0604020202020204" pitchFamily="34" charset="0"/>
              <a:buChar char="•"/>
            </a:pPr>
            <a:r>
              <a:rPr lang="de-DE" sz="1100" b="1" dirty="0">
                <a:latin typeface="+mj-lt"/>
              </a:rPr>
              <a:t>Stärken und Lernpräferenzen</a:t>
            </a:r>
            <a:r>
              <a:rPr lang="de-DE" sz="1100" dirty="0">
                <a:latin typeface="+mj-lt"/>
              </a:rPr>
              <a:t>,</a:t>
            </a:r>
            <a:r>
              <a:rPr lang="de-DE" sz="1100" b="1" dirty="0">
                <a:latin typeface="+mj-lt"/>
              </a:rPr>
              <a:t> </a:t>
            </a:r>
          </a:p>
          <a:p>
            <a:pPr marL="621509" lvl="1" indent="-169503" fontAlgn="t">
              <a:buFont typeface="Arial" panose="020B0604020202020204" pitchFamily="34" charset="0"/>
              <a:buChar char="•"/>
            </a:pPr>
            <a:r>
              <a:rPr lang="de-DE" sz="1100" b="1" dirty="0">
                <a:latin typeface="+mj-lt"/>
              </a:rPr>
              <a:t>Entwicklungspotenziale des Kindes</a:t>
            </a:r>
          </a:p>
          <a:p>
            <a:pPr marL="621509" lvl="1" indent="-169503" fontAlgn="t">
              <a:buFont typeface="Arial" panose="020B0604020202020204" pitchFamily="34" charset="0"/>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relevant, wenn der Förderprozess im Interesse des Kindes auch an der weiterführenden Schule fortgesetzt werden soll.)</a:t>
            </a:r>
          </a:p>
          <a:p>
            <a:pPr marL="169503" indent="-169503" fontAlgn="t">
              <a:buFont typeface="Arial" panose="020B0604020202020204" pitchFamily="34" charset="0"/>
              <a:buChar char="•"/>
            </a:pPr>
            <a:endParaRPr lang="de-DE" sz="1100" dirty="0">
              <a:latin typeface="+mj-lt"/>
            </a:endParaRPr>
          </a:p>
          <a:p>
            <a:pPr marL="169503" indent="-169503">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6331"/>
            <a:ext cx="6004899" cy="4726687"/>
          </a:xfrm>
        </p:spPr>
        <p:txBody>
          <a:bodyPr>
            <a:normAutofit lnSpcReduction="10000"/>
          </a:bodyPr>
          <a:lstStyle/>
          <a:p>
            <a:pPr fontAlgn="t">
              <a:lnSpc>
                <a:spcPct val="110000"/>
              </a:lnSpc>
            </a:pPr>
            <a:r>
              <a:rPr lang="de-DE" altLang="de-DE" sz="1100" b="1" dirty="0">
                <a:latin typeface="+mj-lt"/>
                <a:ea typeface="Times New Roman" pitchFamily="18" charset="0"/>
                <a:cs typeface="Times New Roman" pitchFamily="18" charset="0"/>
              </a:rPr>
              <a:t>Impulsfragen zur Wahl der weiterführenden Schule </a:t>
            </a:r>
          </a:p>
          <a:p>
            <a:pPr fontAlgn="t">
              <a:lnSpc>
                <a:spcPct val="110000"/>
              </a:lnSpc>
            </a:pPr>
            <a:r>
              <a:rPr lang="de-DE" sz="1100" dirty="0">
                <a:latin typeface="+mj-lt"/>
              </a:rPr>
              <a:t>Um sich über die geeignete Schulart klar zu werden, sind auch Beobachtungen aus dem privaten Bereich hilfreich. Folgende Fragen könnten für die Wahl der geeigneten Schulart hilfreich sein: </a:t>
            </a:r>
          </a:p>
          <a:p>
            <a:pPr fontAlgn="t">
              <a:lnSpc>
                <a:spcPct val="110000"/>
              </a:lnSpc>
            </a:pPr>
            <a:endParaRPr lang="de-DE" sz="1100" dirty="0">
              <a:latin typeface="+mj-lt"/>
            </a:endParaRPr>
          </a:p>
          <a:p>
            <a:pPr marL="169503" indent="-169503" fontAlgn="t">
              <a:lnSpc>
                <a:spcPct val="110000"/>
              </a:lnSpc>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69503" indent="-169503" fontAlgn="t">
              <a:lnSpc>
                <a:spcPct val="110000"/>
              </a:lnSpc>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69503" indent="-169503" fontAlgn="t">
              <a:lnSpc>
                <a:spcPct val="110000"/>
              </a:lnSpc>
              <a:buFont typeface="Arial" panose="020B0604020202020204" pitchFamily="34" charset="0"/>
              <a:buChar char="•"/>
            </a:pPr>
            <a:endParaRPr lang="de-DE" sz="1100" dirty="0">
              <a:latin typeface="+mj-lt"/>
            </a:endParaRPr>
          </a:p>
          <a:p>
            <a:pPr marL="169503" indent="-169503" fontAlgn="t">
              <a:lnSpc>
                <a:spcPct val="110000"/>
              </a:lnSpc>
              <a:buFont typeface="Arial" panose="020B0604020202020204" pitchFamily="34" charset="0"/>
              <a:buChar char="•"/>
            </a:pPr>
            <a:r>
              <a:rPr lang="de-DE" sz="1100" b="1" dirty="0">
                <a:latin typeface="+mj-lt"/>
              </a:rPr>
              <a:t>Wie konzentrationsfähig ist mein Kind? </a:t>
            </a:r>
            <a:r>
              <a:rPr lang="de-DE" sz="1100" dirty="0">
                <a:latin typeface="+mj-lt"/>
              </a:rPr>
              <a:t>Ist das Kind leicht ablenkbar und sprunghaft oder bleibt es bei einer Sache?</a:t>
            </a:r>
          </a:p>
          <a:p>
            <a:pPr marL="169503" indent="-169503" fontAlgn="t">
              <a:lnSpc>
                <a:spcPct val="110000"/>
              </a:lnSpc>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69503" indent="-169503" fontAlgn="t">
              <a:lnSpc>
                <a:spcPct val="110000"/>
              </a:lnSpc>
              <a:buFont typeface="Arial" panose="020B0604020202020204" pitchFamily="34" charset="0"/>
              <a:buChar char="•"/>
            </a:pPr>
            <a:endParaRPr lang="de-DE" sz="1100" dirty="0">
              <a:latin typeface="+mj-lt"/>
            </a:endParaRPr>
          </a:p>
          <a:p>
            <a:pPr marL="169503" indent="-169503" fontAlgn="t">
              <a:lnSpc>
                <a:spcPct val="110000"/>
              </a:lnSpc>
              <a:buFont typeface="Arial" panose="020B0604020202020204" pitchFamily="34" charset="0"/>
              <a:buChar char="•"/>
            </a:pPr>
            <a:r>
              <a:rPr lang="de-DE" sz="1100" b="1" dirty="0">
                <a:latin typeface="+mj-lt"/>
              </a:rPr>
              <a:t>Welchen Anspruch hat mein Kind an sich selbst? In welchem Maß ist es zu einem Bedürfnisaufschub fähig? </a:t>
            </a:r>
            <a:r>
              <a:rPr lang="de-DE" sz="1100" dirty="0">
                <a:latin typeface="+mj-lt"/>
              </a:rPr>
              <a:t>Setzt sich mein Kind selbst Ziele, die es gezielt anstrebt um sich zu verbessern? Hat das Kind seine persönlichen Leistungsanforderungen adäquat verinnerlicht?</a:t>
            </a:r>
          </a:p>
          <a:p>
            <a:pPr fontAlgn="t">
              <a:lnSpc>
                <a:spcPct val="110000"/>
              </a:lnSpc>
            </a:pPr>
            <a:endParaRPr lang="de-DE" sz="1100" dirty="0">
              <a:latin typeface="+mj-lt"/>
            </a:endParaRPr>
          </a:p>
          <a:p>
            <a:pPr marL="169503" indent="-169503" fontAlgn="t">
              <a:lnSpc>
                <a:spcPct val="110000"/>
              </a:lnSpc>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69503" indent="-169503" fontAlgn="t">
              <a:lnSpc>
                <a:spcPct val="110000"/>
              </a:lnSpc>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69503" indent="-169503" fontAlgn="t">
              <a:lnSpc>
                <a:spcPct val="110000"/>
              </a:lnSpc>
              <a:buFont typeface="Arial" panose="020B0604020202020204" pitchFamily="34" charset="0"/>
              <a:buChar char="•"/>
            </a:pPr>
            <a:endParaRPr lang="de-DE" sz="1100" dirty="0">
              <a:latin typeface="+mj-lt"/>
            </a:endParaRPr>
          </a:p>
          <a:p>
            <a:pPr marL="169503" indent="-169503" fontAlgn="t">
              <a:lnSpc>
                <a:spcPct val="110000"/>
              </a:lnSpc>
              <a:buFont typeface="Arial" panose="020B0604020202020204" pitchFamily="34" charset="0"/>
              <a:buChar char="•"/>
            </a:pPr>
            <a:r>
              <a:rPr lang="de-DE" sz="1100" b="1" dirty="0">
                <a:latin typeface="+mj-lt"/>
              </a:rPr>
              <a:t>Wie selbstständig ist mein Kind?</a:t>
            </a:r>
            <a:endParaRPr lang="de-DE" sz="1100" dirty="0">
              <a:latin typeface="+mj-lt"/>
            </a:endParaRPr>
          </a:p>
          <a:p>
            <a:pPr marL="169503" indent="-169503" fontAlgn="t">
              <a:lnSpc>
                <a:spcPct val="110000"/>
              </a:lnSpc>
              <a:buFont typeface="Arial" panose="020B0604020202020204" pitchFamily="34" charset="0"/>
              <a:buChar char="•"/>
            </a:pPr>
            <a:r>
              <a:rPr lang="de-DE" sz="1100" b="1" dirty="0">
                <a:latin typeface="+mj-lt"/>
              </a:rPr>
              <a:t>Wie kooperativ ist mein Kind? </a:t>
            </a:r>
            <a:r>
              <a:rPr lang="de-DE" sz="1100" dirty="0">
                <a:latin typeface="+mj-lt"/>
              </a:rPr>
              <a:t>Wie kommt mein Kind mit anderen aus (z. B. beim Spielen)? Kann mein Kind konstruktiv mit anderen Kindern zusammenarbeiten? </a:t>
            </a:r>
          </a:p>
          <a:p>
            <a:pPr fontAlgn="t">
              <a:lnSpc>
                <a:spcPct val="110000"/>
              </a:lnSpc>
            </a:pPr>
            <a:r>
              <a:rPr lang="de-DE" sz="1100" dirty="0">
                <a:latin typeface="+mj-lt"/>
              </a:rPr>
              <a:t> </a:t>
            </a:r>
          </a:p>
          <a:p>
            <a:pPr fontAlgn="t">
              <a:lnSpc>
                <a:spcPct val="110000"/>
              </a:lnSpc>
            </a:pPr>
            <a:r>
              <a:rPr lang="de-DE" sz="1100" dirty="0">
                <a:latin typeface="+mj-lt"/>
              </a:rPr>
              <a:t> </a:t>
            </a:r>
          </a:p>
          <a:p>
            <a:pPr>
              <a:lnSpc>
                <a:spcPct val="110000"/>
              </a:lnSpc>
            </a:pPr>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36332"/>
            <a:ext cx="6004899" cy="4655070"/>
          </a:xfrm>
        </p:spPr>
        <p:txBody>
          <a:bodyPr>
            <a:normAutofit/>
          </a:bodyPr>
          <a:lstStyle/>
          <a:p>
            <a:r>
              <a:rPr lang="de-DE" u="sng" dirty="0"/>
              <a:t>Zur </a:t>
            </a:r>
            <a:r>
              <a:rPr lang="de-DE" u="sng" dirty="0" smtClean="0"/>
              <a:t>Gliederung des zweiten Teils</a:t>
            </a:r>
            <a:r>
              <a:rPr lang="de-DE" dirty="0" smtClean="0"/>
              <a:t>: </a:t>
            </a:r>
            <a:endParaRPr lang="de-DE" dirty="0"/>
          </a:p>
          <a:p>
            <a:endParaRPr lang="de-DE" dirty="0" smtClean="0"/>
          </a:p>
          <a:p>
            <a:pPr marL="169503" lvl="1" indent="-169503" defTabSz="703122">
              <a:lnSpc>
                <a:spcPct val="90000"/>
              </a:lnSpc>
              <a:spcBef>
                <a:spcPct val="0"/>
              </a:spcBef>
              <a:spcAft>
                <a:spcPct val="15000"/>
              </a:spcAft>
              <a:buFont typeface="Arial" panose="020B0604020202020204" pitchFamily="34" charset="0"/>
              <a:buChar char="•"/>
              <a:defRPr/>
            </a:pPr>
            <a:r>
              <a:rPr lang="de-DE" dirty="0" smtClean="0"/>
              <a:t>Im Folgenden erhalten</a:t>
            </a:r>
            <a:r>
              <a:rPr lang="de-DE" baseline="0" dirty="0" smtClean="0"/>
              <a:t> Sie zunächst </a:t>
            </a:r>
            <a:r>
              <a:rPr lang="de-DE" dirty="0" smtClean="0"/>
              <a:t>Informationen zu den auf die Grundschule aufbauenden</a:t>
            </a:r>
            <a:r>
              <a:rPr lang="de-DE" baseline="0" dirty="0" smtClean="0"/>
              <a:t> </a:t>
            </a:r>
            <a:r>
              <a:rPr lang="de-DE" dirty="0" smtClean="0"/>
              <a:t>weiterführenden Schularten </a:t>
            </a:r>
            <a:r>
              <a:rPr lang="de-DE" b="1" kern="1200" dirty="0" smtClean="0"/>
              <a:t>Hauptschule/Werkrealschule, Realschule, </a:t>
            </a:r>
            <a:r>
              <a:rPr lang="de-DE" b="1" dirty="0" smtClean="0"/>
              <a:t>Gymnasium</a:t>
            </a:r>
            <a:r>
              <a:rPr lang="de-DE" b="0" baseline="0" dirty="0" smtClean="0"/>
              <a:t> </a:t>
            </a:r>
            <a:r>
              <a:rPr lang="de-DE" dirty="0" smtClean="0"/>
              <a:t>und </a:t>
            </a:r>
            <a:r>
              <a:rPr lang="de-DE" b="1" dirty="0" smtClean="0"/>
              <a:t>Gemeinschaftsschule.</a:t>
            </a:r>
            <a:r>
              <a:rPr lang="de-DE" dirty="0" smtClean="0"/>
              <a:t> </a:t>
            </a:r>
          </a:p>
          <a:p>
            <a:pPr marL="0" lvl="1" defTabSz="703122">
              <a:lnSpc>
                <a:spcPct val="90000"/>
              </a:lnSpc>
              <a:spcBef>
                <a:spcPct val="0"/>
              </a:spcBef>
              <a:spcAft>
                <a:spcPct val="15000"/>
              </a:spcAft>
              <a:defRPr/>
            </a:pPr>
            <a:endParaRPr lang="de-DE" dirty="0" smtClean="0"/>
          </a:p>
          <a:p>
            <a:pPr marL="171388" lvl="1" indent="-171388" defTabSz="703122">
              <a:lnSpc>
                <a:spcPct val="90000"/>
              </a:lnSpc>
              <a:spcBef>
                <a:spcPct val="0"/>
              </a:spcBef>
              <a:spcAft>
                <a:spcPct val="15000"/>
              </a:spcAft>
              <a:buFont typeface="Arial" panose="020B0604020202020204" pitchFamily="34" charset="0"/>
              <a:buChar char="•"/>
              <a:defRPr/>
            </a:pPr>
            <a:r>
              <a:rPr lang="de-DE" b="1" dirty="0" smtClean="0"/>
              <a:t>Schulartübergreifendes</a:t>
            </a:r>
            <a:r>
              <a:rPr lang="de-DE" dirty="0" smtClean="0"/>
              <a:t>:</a:t>
            </a:r>
          </a:p>
          <a:p>
            <a:pPr marL="626537" lvl="2" indent="-169503" defTabSz="703122">
              <a:lnSpc>
                <a:spcPct val="90000"/>
              </a:lnSpc>
              <a:spcBef>
                <a:spcPct val="0"/>
              </a:spcBef>
              <a:spcAft>
                <a:spcPct val="15000"/>
              </a:spcAft>
              <a:buFont typeface="Arial" panose="020B0604020202020204" pitchFamily="34" charset="0"/>
              <a:buChar char="•"/>
              <a:defRPr/>
            </a:pPr>
            <a:r>
              <a:rPr lang="de-DE" dirty="0" smtClean="0"/>
              <a:t>Die auf die Grundschule aufbauenden Schularten haben verschiedene </a:t>
            </a:r>
            <a:r>
              <a:rPr lang="de-DE" b="1" dirty="0" smtClean="0"/>
              <a:t>Profil-</a:t>
            </a:r>
            <a:r>
              <a:rPr lang="de-DE" b="1" baseline="0" dirty="0" smtClean="0"/>
              <a:t> bzw. Wahlpflichtfächer</a:t>
            </a:r>
            <a:r>
              <a:rPr lang="de-DE" b="0" baseline="0" dirty="0" smtClean="0"/>
              <a:t>. D</a:t>
            </a:r>
            <a:r>
              <a:rPr lang="de-DE" baseline="0" dirty="0" smtClean="0"/>
              <a:t>iese werden abschließend in einer Übersicht dargestellt. </a:t>
            </a:r>
          </a:p>
          <a:p>
            <a:pPr marL="626537" lvl="1" indent="-169503">
              <a:buFont typeface="Arial" panose="020B0604020202020204" pitchFamily="34" charset="0"/>
              <a:buChar char="•"/>
            </a:pPr>
            <a:r>
              <a:rPr lang="de-DE" baseline="0" dirty="0" smtClean="0"/>
              <a:t>Im Anschluss daran stellen wir Ihnen schulartübergreifende Aspekte zum </a:t>
            </a:r>
            <a:r>
              <a:rPr lang="de-DE" b="1" baseline="0" dirty="0" smtClean="0"/>
              <a:t>Anforderungsniveau</a:t>
            </a:r>
            <a:r>
              <a:rPr lang="de-DE" baseline="0" dirty="0" smtClean="0"/>
              <a:t> in den weiterführenden Schulen vor.</a:t>
            </a:r>
          </a:p>
          <a:p>
            <a:pPr marL="169503" indent="-169503">
              <a:buFont typeface="Arial" panose="020B0604020202020204" pitchFamily="34" charset="0"/>
              <a:buChar char="•"/>
            </a:pPr>
            <a:endParaRPr lang="de-DE" baseline="0" dirty="0" smtClean="0"/>
          </a:p>
          <a:p>
            <a:pPr marL="169503" indent="-169503">
              <a:buFont typeface="Arial" panose="020B0604020202020204" pitchFamily="34" charset="0"/>
              <a:buChar char="•"/>
            </a:pPr>
            <a:r>
              <a:rPr lang="de-DE" baseline="0" dirty="0" smtClean="0"/>
              <a:t>Neben den allgemein bildenden Schulen bieten die </a:t>
            </a:r>
            <a:r>
              <a:rPr lang="de-DE" b="1" baseline="0" dirty="0" smtClean="0"/>
              <a:t>beruflichen Schulen </a:t>
            </a:r>
            <a:r>
              <a:rPr lang="de-DE" baseline="0" dirty="0" smtClean="0"/>
              <a:t>weitere wichtige Bildungs- und Qualifizierungsmöglichkeiten, </a:t>
            </a:r>
            <a:r>
              <a:rPr lang="de-DE" dirty="0" smtClean="0"/>
              <a:t>über </a:t>
            </a:r>
            <a:r>
              <a:rPr lang="de-DE" baseline="0" dirty="0" smtClean="0"/>
              <a:t>die wir ausführlicher</a:t>
            </a:r>
            <a:r>
              <a:rPr lang="de-DE" dirty="0" smtClean="0"/>
              <a:t> informieren</a:t>
            </a:r>
            <a:r>
              <a:rPr lang="de-DE" baseline="0" dirty="0" smtClean="0"/>
              <a:t> möchten. </a:t>
            </a:r>
          </a:p>
          <a:p>
            <a:pPr marL="169503" indent="-169503">
              <a:buFont typeface="Arial" panose="020B0604020202020204" pitchFamily="34" charset="0"/>
              <a:buChar char="•"/>
            </a:pPr>
            <a:endParaRPr lang="de-DE" dirty="0"/>
          </a:p>
          <a:p>
            <a:pPr marL="169503" indent="-169503">
              <a:buFont typeface="Arial" panose="020B0604020202020204" pitchFamily="34" charset="0"/>
              <a:buChar char="•"/>
            </a:pPr>
            <a:r>
              <a:rPr lang="de-DE" baseline="0" dirty="0" smtClean="0"/>
              <a:t>Das</a:t>
            </a:r>
            <a:r>
              <a:rPr lang="de-DE" dirty="0" smtClean="0"/>
              <a:t> Angebot der allgemein bildenden Schulen in Kombination mit dem der beruflichen Schulen schafft ein </a:t>
            </a:r>
            <a:r>
              <a:rPr lang="de-DE" b="1" dirty="0" smtClean="0"/>
              <a:t>breites Angebot an Bildungswegen</a:t>
            </a:r>
            <a:r>
              <a:rPr lang="de-DE" dirty="0" smtClean="0"/>
              <a:t>, um den Talenten, Begabungen und der individuellen Entwicklung  der Kinder und Jugendlichen gerecht werden zu können. </a:t>
            </a:r>
          </a:p>
          <a:p>
            <a:pPr marL="169503" indent="-169503">
              <a:buFont typeface="Arial" panose="020B0604020202020204" pitchFamily="34" charset="0"/>
              <a:buChar char="•"/>
            </a:pPr>
            <a:endParaRPr lang="de-DE" baseline="0" dirty="0" smtClean="0"/>
          </a:p>
          <a:p>
            <a:pPr marL="169503" indent="-169503">
              <a:buFont typeface="Arial" panose="020B0604020202020204" pitchFamily="34" charset="0"/>
              <a:buChar char="•"/>
            </a:pPr>
            <a:r>
              <a:rPr lang="de-DE" baseline="0" dirty="0" smtClean="0">
                <a:solidFill>
                  <a:schemeClr val="tx1"/>
                </a:solidFill>
              </a:rPr>
              <a:t>Im Anschluss daran folgt eine Vorstellung der Angebote und Aufgaben der </a:t>
            </a:r>
            <a:r>
              <a:rPr lang="de-DE" b="1" baseline="0" dirty="0" smtClean="0">
                <a:solidFill>
                  <a:schemeClr val="tx1"/>
                </a:solidFill>
              </a:rPr>
              <a:t>sonderpädagogischen Bildungs- und Beratungszentren</a:t>
            </a:r>
            <a:r>
              <a:rPr lang="de-DE" baseline="0" dirty="0" smtClean="0">
                <a:solidFill>
                  <a:schemeClr val="tx1"/>
                </a:solidFill>
              </a:rPr>
              <a:t>, kurz SBBZ. </a:t>
            </a:r>
            <a:br>
              <a:rPr lang="de-DE" baseline="0" dirty="0" smtClean="0">
                <a:solidFill>
                  <a:schemeClr val="tx1"/>
                </a:solidFill>
              </a:rPr>
            </a:br>
            <a:r>
              <a:rPr lang="de-DE" baseline="0" dirty="0" err="1" smtClean="0"/>
              <a:t>SBBZ</a:t>
            </a:r>
            <a:r>
              <a:rPr lang="de-DE" baseline="0" dirty="0" smtClean="0"/>
              <a:t> sind keine weiterführenden Schulen, die Eltern frei wählen können. Sie führen aber eine Sekundarstufe I für Schülerinnen und Schüler mit einem Anspruch auf ein sonderpädagogisches Bildungsangebot. </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67417" y="4954447"/>
            <a:ext cx="6075545" cy="3276242"/>
          </a:xfrm>
        </p:spPr>
        <p:txBody>
          <a:bodyPr/>
          <a:lstStyle/>
          <a:p>
            <a:pPr marL="169503" indent="-169503">
              <a:buFont typeface="Arial" panose="020B0604020202020204" pitchFamily="34" charset="0"/>
              <a:buChar char="•"/>
            </a:pPr>
            <a:r>
              <a:rPr lang="de-DE" dirty="0"/>
              <a:t>Die </a:t>
            </a:r>
            <a:r>
              <a:rPr lang="de-DE" dirty="0" smtClean="0"/>
              <a:t>Hauptschule/Werkrealschule vermittelt </a:t>
            </a:r>
            <a:r>
              <a:rPr lang="de-DE" dirty="0"/>
              <a:t>eine </a:t>
            </a:r>
            <a:r>
              <a:rPr lang="de-DE" b="1" dirty="0"/>
              <a:t>grundlegende und erweiterte allgemeine Bildung </a:t>
            </a:r>
            <a:r>
              <a:rPr lang="de-DE" dirty="0"/>
              <a:t>und orientiert sich an </a:t>
            </a:r>
            <a:r>
              <a:rPr lang="de-DE" b="1" dirty="0"/>
              <a:t>lebensnahen Sachverhalten und Aufgabenstellungen. </a:t>
            </a:r>
            <a:endParaRPr lang="de-DE" b="1" dirty="0" smtClean="0"/>
          </a:p>
          <a:p>
            <a:endParaRPr lang="de-DE" b="1" dirty="0" smtClean="0"/>
          </a:p>
          <a:p>
            <a:pPr marL="169503" indent="-169503">
              <a:buFont typeface="Arial" panose="020B0604020202020204" pitchFamily="34" charset="0"/>
              <a:buChar char="•"/>
            </a:pPr>
            <a:r>
              <a:rPr lang="de-DE" dirty="0" smtClean="0"/>
              <a:t>In </a:t>
            </a:r>
            <a:r>
              <a:rPr lang="de-DE" dirty="0"/>
              <a:t>besonderem Maße fördert </a:t>
            </a:r>
            <a:r>
              <a:rPr lang="de-DE" b="1" dirty="0"/>
              <a:t>sie praktische Begabungen, Neigungen und Leistungen </a:t>
            </a:r>
            <a:r>
              <a:rPr lang="de-DE" dirty="0"/>
              <a:t>auf der Basis von theoretischem Hintergrund. </a:t>
            </a:r>
            <a:endParaRPr lang="de-DE" dirty="0" smtClean="0"/>
          </a:p>
          <a:p>
            <a:pPr marL="169503" indent="-169503">
              <a:buFont typeface="Arial" panose="020B0604020202020204" pitchFamily="34" charset="0"/>
              <a:buChar char="•"/>
            </a:pPr>
            <a:endParaRPr lang="de-DE" dirty="0" smtClean="0"/>
          </a:p>
          <a:p>
            <a:pPr marL="169503" indent="-169503">
              <a:buFont typeface="Arial" panose="020B0604020202020204" pitchFamily="34" charset="0"/>
              <a:buChar char="•"/>
            </a:pPr>
            <a:r>
              <a:rPr lang="de-DE" dirty="0" smtClean="0"/>
              <a:t>Ein </a:t>
            </a:r>
            <a:r>
              <a:rPr lang="de-DE" dirty="0"/>
              <a:t>stark berufsbezogenes Profil sowie eine </a:t>
            </a:r>
            <a:r>
              <a:rPr lang="de-DE" b="1" dirty="0"/>
              <a:t>intensive Berufswegeplanung bereits ab </a:t>
            </a:r>
            <a:r>
              <a:rPr lang="de-DE" b="1" dirty="0" smtClean="0"/>
              <a:t>Klasse </a:t>
            </a:r>
            <a:r>
              <a:rPr lang="de-DE" b="1" dirty="0"/>
              <a:t>5 </a:t>
            </a:r>
            <a:r>
              <a:rPr lang="de-DE" dirty="0"/>
              <a:t>ermöglichen jeder Schülerin und jedem Schüler einen optimalen Einstieg in eine sich anschließende berufsbezogene Laufbahn</a:t>
            </a:r>
            <a:r>
              <a:rPr lang="de-DE" dirty="0" smtClean="0"/>
              <a:t>. </a:t>
            </a:r>
          </a:p>
          <a:p>
            <a:pPr marL="0" lvl="1"/>
            <a:r>
              <a:rPr lang="de-DE" dirty="0"/>
              <a:t> </a:t>
            </a:r>
            <a:r>
              <a:rPr lang="de-DE" dirty="0" smtClean="0"/>
              <a:t>    Ziel </a:t>
            </a:r>
            <a:r>
              <a:rPr lang="de-DE" dirty="0"/>
              <a:t>ist es, den Prozess des Übergangs aus der Schule in eine Berufsausbildung </a:t>
            </a:r>
          </a:p>
          <a:p>
            <a:pPr marL="0" lvl="1"/>
            <a:r>
              <a:rPr lang="de-DE" dirty="0" smtClean="0"/>
              <a:t>     langfristig </a:t>
            </a:r>
            <a:r>
              <a:rPr lang="de-DE" dirty="0"/>
              <a:t>vorzubereiten und die Jugendlichen bei einer realistischen und </a:t>
            </a:r>
            <a:r>
              <a:rPr lang="de-DE" dirty="0" smtClean="0"/>
              <a:t> </a:t>
            </a:r>
          </a:p>
          <a:p>
            <a:pPr marL="0" lvl="1"/>
            <a:r>
              <a:rPr lang="de-DE" dirty="0" smtClean="0"/>
              <a:t>     zielführenden</a:t>
            </a:r>
            <a:r>
              <a:rPr lang="de-DE" baseline="0" dirty="0" smtClean="0"/>
              <a:t> E</a:t>
            </a:r>
            <a:r>
              <a:rPr lang="de-DE" dirty="0" smtClean="0"/>
              <a:t>ntscheidungsfindung </a:t>
            </a:r>
            <a:r>
              <a:rPr lang="de-DE" dirty="0"/>
              <a:t>zu begleiten.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296771" y="4936332"/>
            <a:ext cx="6146191" cy="4655070"/>
          </a:xfrm>
        </p:spPr>
        <p:txBody>
          <a:bodyPr/>
          <a:lstStyle/>
          <a:p>
            <a:pPr marL="169503" indent="-169503">
              <a:buFont typeface="Arial" panose="020B0604020202020204" pitchFamily="34" charset="0"/>
              <a:buChar char="•"/>
            </a:pPr>
            <a:r>
              <a:rPr lang="de-DE" sz="1150" dirty="0"/>
              <a:t>Das Lernen in der </a:t>
            </a:r>
            <a:r>
              <a:rPr lang="de-DE" sz="1150" dirty="0" smtClean="0"/>
              <a:t>Hauptschule/Werkrealschule ist </a:t>
            </a:r>
            <a:r>
              <a:rPr lang="de-DE" sz="1150" dirty="0"/>
              <a:t>auf die</a:t>
            </a:r>
            <a:r>
              <a:rPr lang="de-DE" sz="1150" b="1" dirty="0"/>
              <a:t> Bildungsbedürfnisse </a:t>
            </a:r>
            <a:r>
              <a:rPr lang="de-DE" sz="1150" dirty="0"/>
              <a:t>und auf den Bildungsanspruch </a:t>
            </a:r>
            <a:r>
              <a:rPr lang="de-DE" sz="1150" b="1" dirty="0"/>
              <a:t>von Schülerinnen und Schülern mit unterschiedlichen Lernvoraussetzungen </a:t>
            </a:r>
            <a:r>
              <a:rPr lang="de-DE" sz="1150" dirty="0"/>
              <a:t>zugeschnitten. Die Hauptschule/Werkrealschule stellt sich auf die </a:t>
            </a:r>
            <a:r>
              <a:rPr lang="de-DE" sz="1150" b="1" dirty="0"/>
              <a:t>individuelle Förderung </a:t>
            </a:r>
            <a:r>
              <a:rPr lang="de-DE" sz="1150" dirty="0"/>
              <a:t>unterschiedlicher Begabungen, Neigungen, Interessen, Kultur- und Sozialerfahrungen ein. </a:t>
            </a:r>
          </a:p>
          <a:p>
            <a:endParaRPr lang="de-DE" sz="1150" dirty="0"/>
          </a:p>
          <a:p>
            <a:r>
              <a:rPr lang="de-DE" sz="1150" dirty="0"/>
              <a:t>     Sie nimmt die individuellen Lernvoraussetzungen ihrer Schülerinnen und Schüler auf, fördert  </a:t>
            </a:r>
          </a:p>
          <a:p>
            <a:r>
              <a:rPr lang="de-DE" sz="1150" dirty="0"/>
              <a:t>     Motivation und Leistungsbereitschaft und führt zu bestmöglichen Lernergebnissen.</a:t>
            </a:r>
          </a:p>
          <a:p>
            <a:pPr marL="169503" indent="-169503">
              <a:buFont typeface="Arial" panose="020B0604020202020204" pitchFamily="34" charset="0"/>
              <a:buChar char="•"/>
            </a:pPr>
            <a:endParaRPr lang="de-DE" sz="1150" dirty="0"/>
          </a:p>
          <a:p>
            <a:pPr marL="169503" indent="-169503">
              <a:buFont typeface="Arial" panose="020B0604020202020204" pitchFamily="34" charset="0"/>
              <a:buChar char="•"/>
            </a:pPr>
            <a:r>
              <a:rPr lang="de-DE" sz="1150" b="1" dirty="0"/>
              <a:t>Pädagogische Assistentinnen und Assistenten </a:t>
            </a:r>
            <a:r>
              <a:rPr lang="de-DE" sz="1150" dirty="0"/>
              <a:t>unterstützen die Lehrkräfte bei </a:t>
            </a:r>
            <a:r>
              <a:rPr lang="de-DE" sz="1150" b="1" dirty="0"/>
              <a:t>Differenzierungs- und Fördermaßnahmen </a:t>
            </a:r>
            <a:r>
              <a:rPr lang="de-DE" sz="1150" dirty="0"/>
              <a:t>und verbessern so den Lernerfolg der Schülerinnen und Schüler.</a:t>
            </a:r>
          </a:p>
          <a:p>
            <a:pPr marL="169503" indent="-169503">
              <a:buFont typeface="Arial" panose="020B0604020202020204" pitchFamily="34" charset="0"/>
              <a:buChar char="•"/>
            </a:pPr>
            <a:endParaRPr lang="de-DE" sz="1150" dirty="0"/>
          </a:p>
          <a:p>
            <a:pPr marL="169503" indent="-169503">
              <a:buFont typeface="Arial" panose="020B0604020202020204" pitchFamily="34" charset="0"/>
              <a:buChar char="•"/>
            </a:pPr>
            <a:r>
              <a:rPr lang="de-DE" sz="1150" dirty="0"/>
              <a:t>Die Schülerinnen und Schüler können interessegeleitet eines der </a:t>
            </a:r>
            <a:r>
              <a:rPr lang="de-DE" sz="1150" b="1" dirty="0"/>
              <a:t>Wahlpflichtfächer Technik oder Alltagskultur, </a:t>
            </a:r>
            <a:r>
              <a:rPr lang="de-DE" sz="1150" b="1" dirty="0" smtClean="0"/>
              <a:t>Ernährung, </a:t>
            </a:r>
            <a:r>
              <a:rPr lang="de-DE" sz="1150" b="1" dirty="0"/>
              <a:t>Soziales</a:t>
            </a:r>
            <a:r>
              <a:rPr lang="de-DE" sz="1150" dirty="0"/>
              <a:t> wählen, das sie von Klasse 7-9 bzw. 10 besuchen.</a:t>
            </a:r>
          </a:p>
          <a:p>
            <a:pPr marL="169503" indent="-169503">
              <a:buFont typeface="Arial" panose="020B0604020202020204" pitchFamily="34" charset="0"/>
              <a:buChar char="•"/>
            </a:pPr>
            <a:endParaRPr lang="de-DE" sz="1150" dirty="0"/>
          </a:p>
          <a:p>
            <a:pPr marL="169503" indent="-169503">
              <a:buFont typeface="Arial" panose="020B0604020202020204" pitchFamily="34" charset="0"/>
              <a:buChar char="•"/>
            </a:pPr>
            <a:r>
              <a:rPr lang="de-DE" sz="1150" dirty="0" smtClean="0"/>
              <a:t>Zum Ende des ersten Schulhalbjahres der Klasse 9 wählen die Schülerinnen und Schüler zusammen mit ihren Erziehungsberechtigten nach </a:t>
            </a:r>
            <a:r>
              <a:rPr lang="de-DE" sz="1150" dirty="0"/>
              <a:t>einer qualifizierten Beratung durch die Lehrkräfte eine der </a:t>
            </a:r>
            <a:r>
              <a:rPr lang="de-DE" sz="1150" dirty="0" smtClean="0"/>
              <a:t>folgenden </a:t>
            </a:r>
            <a:r>
              <a:rPr lang="de-DE" sz="1150" b="1" dirty="0" smtClean="0"/>
              <a:t>Optionen</a:t>
            </a:r>
            <a:r>
              <a:rPr lang="de-DE" sz="1150" dirty="0" smtClean="0"/>
              <a:t> </a:t>
            </a:r>
            <a:r>
              <a:rPr lang="de-DE" sz="1150" dirty="0"/>
              <a:t>aus:</a:t>
            </a:r>
          </a:p>
          <a:p>
            <a:pPr marL="621489" lvl="1" indent="-169483">
              <a:buFont typeface="Wingdings" panose="05000000000000000000" pitchFamily="2" charset="2"/>
              <a:buChar char="§"/>
            </a:pPr>
            <a:r>
              <a:rPr lang="de-DE" sz="1150" dirty="0"/>
              <a:t>Hauptschulabschluss am Ende von Klasse </a:t>
            </a:r>
            <a:r>
              <a:rPr lang="de-DE" sz="1150" dirty="0" smtClean="0"/>
              <a:t>9,</a:t>
            </a:r>
            <a:endParaRPr lang="de-DE" sz="1150" dirty="0"/>
          </a:p>
          <a:p>
            <a:pPr marL="621489" lvl="1" indent="-169483">
              <a:buFont typeface="Wingdings" panose="05000000000000000000" pitchFamily="2" charset="2"/>
              <a:buChar char="§"/>
            </a:pPr>
            <a:r>
              <a:rPr lang="de-DE" sz="1150" dirty="0"/>
              <a:t>Hauptschulabschluss am Ende von Klasse </a:t>
            </a:r>
            <a:r>
              <a:rPr lang="de-DE" sz="1150" dirty="0" smtClean="0"/>
              <a:t>10 oder</a:t>
            </a:r>
            <a:endParaRPr lang="de-DE" sz="1150" dirty="0"/>
          </a:p>
          <a:p>
            <a:pPr marL="621489" lvl="1" indent="-169483">
              <a:buFont typeface="Wingdings" panose="05000000000000000000" pitchFamily="2" charset="2"/>
              <a:buChar char="§"/>
            </a:pPr>
            <a:r>
              <a:rPr lang="de-DE" sz="1150" dirty="0"/>
              <a:t>Werkrealschulabschluss in Klasse 10 (Mittlerer Schulabschluss</a:t>
            </a:r>
            <a:r>
              <a:rPr lang="de-DE" sz="1150" dirty="0" smtClean="0"/>
              <a:t>).</a:t>
            </a:r>
            <a:endParaRPr lang="de-DE" sz="1150" dirty="0"/>
          </a:p>
          <a:p>
            <a:pPr marL="169503" indent="-169503">
              <a:buFont typeface="Arial" panose="020B0604020202020204" pitchFamily="34" charset="0"/>
              <a:buChar char="•"/>
            </a:pPr>
            <a:endParaRPr lang="de-DE" sz="1150" dirty="0"/>
          </a:p>
          <a:p>
            <a:pPr marL="169503" indent="-169503">
              <a:buFont typeface="Arial" panose="020B0604020202020204" pitchFamily="34" charset="0"/>
              <a:buChar char="•"/>
            </a:pPr>
            <a:r>
              <a:rPr lang="de-DE" sz="1150" dirty="0"/>
              <a:t>Schülerinnen und Schüler, die die </a:t>
            </a:r>
            <a:r>
              <a:rPr lang="de-DE" sz="1150" b="1" dirty="0"/>
              <a:t>Option Werkrealschulabschluss </a:t>
            </a:r>
            <a:r>
              <a:rPr lang="de-DE" sz="1150" dirty="0"/>
              <a:t>wählen, werden nach Erreichen des Klassenziels von Klasse 9 in die Klasse 10 versetzt. Mit der Versetzung ist automatisch ein dem Hauptschulabschluss gleichwertiger Bildungsstand erreicht.</a:t>
            </a:r>
          </a:p>
          <a:p>
            <a:endParaRPr lang="de-DE" sz="115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
        <p:nvSpPr>
          <p:cNvPr id="5" name="Notizenplatzhalter 2"/>
          <p:cNvSpPr>
            <a:spLocks noGrp="1"/>
          </p:cNvSpPr>
          <p:nvPr>
            <p:ph type="body" idx="1"/>
          </p:nvPr>
        </p:nvSpPr>
        <p:spPr>
          <a:xfrm>
            <a:off x="367417" y="4936332"/>
            <a:ext cx="6004899" cy="4442698"/>
          </a:xfrm>
        </p:spPr>
        <p:txBody>
          <a:bodyPr/>
          <a:lstStyle/>
          <a:p>
            <a:pPr marL="279178" indent="-169503">
              <a:buFont typeface="Arial" panose="020B0604020202020204" pitchFamily="34" charset="0"/>
              <a:buChar char="•"/>
            </a:pPr>
            <a:r>
              <a:rPr lang="de-DE" dirty="0"/>
              <a:t>Die Realschule vermittelt </a:t>
            </a:r>
            <a:r>
              <a:rPr lang="de-DE" b="1" dirty="0"/>
              <a:t>vorrangig eine erweiterte allgemeine</a:t>
            </a:r>
            <a:r>
              <a:rPr lang="de-DE" dirty="0"/>
              <a:t>, </a:t>
            </a:r>
            <a:r>
              <a:rPr lang="de-DE" b="1" dirty="0"/>
              <a:t>aber auch eine grundlegende Bildung</a:t>
            </a:r>
            <a:r>
              <a:rPr lang="de-DE" dirty="0"/>
              <a:t>, die sich an lebensnahen Sachverhalten und Aufgabenstellungen orientiert.</a:t>
            </a:r>
          </a:p>
          <a:p>
            <a:pPr marL="279178" indent="-169503">
              <a:buFont typeface="Arial" panose="020B0604020202020204" pitchFamily="34" charset="0"/>
              <a:buChar char="•"/>
            </a:pPr>
            <a:endParaRPr lang="de-DE" dirty="0" smtClean="0"/>
          </a:p>
          <a:p>
            <a:pPr marL="279178" indent="-169503">
              <a:buFont typeface="Arial" panose="020B0604020202020204" pitchFamily="34" charset="0"/>
              <a:buChar char="•"/>
            </a:pPr>
            <a:r>
              <a:rPr lang="de-DE" dirty="0" smtClean="0"/>
              <a:t>Die Realschule ist eine leistungsstarke Schule, deren </a:t>
            </a:r>
            <a:r>
              <a:rPr lang="de-DE" b="1" dirty="0" smtClean="0"/>
              <a:t>vorrangiges Ziel </a:t>
            </a:r>
            <a:r>
              <a:rPr lang="de-DE" dirty="0" smtClean="0"/>
              <a:t>es ist, die Schülerinnen und Schüler zum </a:t>
            </a:r>
            <a:r>
              <a:rPr lang="de-DE" b="1" dirty="0" smtClean="0"/>
              <a:t>Realschulabschluss </a:t>
            </a:r>
            <a:r>
              <a:rPr lang="de-DE" dirty="0" smtClean="0"/>
              <a:t>zu führen. Die Realschule bietet </a:t>
            </a:r>
            <a:r>
              <a:rPr lang="de-DE" b="1" dirty="0" smtClean="0"/>
              <a:t>aber auch die Möglichkeit</a:t>
            </a:r>
            <a:r>
              <a:rPr lang="de-DE" dirty="0" smtClean="0"/>
              <a:t>,</a:t>
            </a:r>
            <a:r>
              <a:rPr lang="de-DE" baseline="0" dirty="0" smtClean="0"/>
              <a:t> den </a:t>
            </a:r>
            <a:r>
              <a:rPr lang="de-DE" b="1" baseline="0" dirty="0" smtClean="0"/>
              <a:t>Hauptschulabschluss am Ende von Klasse 9 </a:t>
            </a:r>
            <a:r>
              <a:rPr lang="de-DE" baseline="0" dirty="0" smtClean="0"/>
              <a:t>zu erwerben.</a:t>
            </a:r>
            <a:endParaRPr lang="de-DE" dirty="0" smtClean="0"/>
          </a:p>
          <a:p>
            <a:pPr marL="279178" indent="-169503">
              <a:buFont typeface="Arial" panose="020B0604020202020204" pitchFamily="34" charset="0"/>
              <a:buChar char="•"/>
            </a:pPr>
            <a:endParaRPr lang="de-DE" dirty="0" smtClean="0"/>
          </a:p>
          <a:p>
            <a:pPr marL="279178" indent="-169503">
              <a:buFont typeface="Arial" panose="020B0604020202020204" pitchFamily="34" charset="0"/>
              <a:buChar char="•"/>
            </a:pPr>
            <a:r>
              <a:rPr lang="de-DE" dirty="0" smtClean="0"/>
              <a:t>Sie hat den Anspruch, ihre Schülerinnen und Schüler durch </a:t>
            </a:r>
            <a:r>
              <a:rPr lang="de-DE" b="1" dirty="0" smtClean="0"/>
              <a:t>besonderen Realitätsbezug</a:t>
            </a:r>
            <a:r>
              <a:rPr lang="de-DE" dirty="0" smtClean="0"/>
              <a:t> zu fördern und zu bilden.</a:t>
            </a:r>
            <a:r>
              <a:rPr lang="de-DE" baseline="0" dirty="0" smtClean="0"/>
              <a:t> Dazu gehört die Vermittlung von Kompetenzen, die den jungen Menschen die Orientierung in der gegenwärtigen und zukünftigen Welt ermöglichen. </a:t>
            </a:r>
          </a:p>
          <a:p>
            <a:pPr marL="279178" indent="-169503">
              <a:buFont typeface="Arial" panose="020B0604020202020204" pitchFamily="34" charset="0"/>
              <a:buChar char="•"/>
            </a:pPr>
            <a:endParaRPr lang="de-DE" dirty="0"/>
          </a:p>
          <a:p>
            <a:pPr marL="279178" indent="-169503">
              <a:buFont typeface="Arial" panose="020B0604020202020204" pitchFamily="34" charset="0"/>
              <a:buChar char="•"/>
            </a:pPr>
            <a:r>
              <a:rPr lang="de-DE" b="1" baseline="0" dirty="0" smtClean="0"/>
              <a:t>Theorie und Praxis </a:t>
            </a:r>
            <a:r>
              <a:rPr lang="de-DE" baseline="0" dirty="0" smtClean="0"/>
              <a:t>sowie </a:t>
            </a:r>
            <a:r>
              <a:rPr lang="de-DE" b="1" baseline="0" dirty="0" smtClean="0"/>
              <a:t>Persönlichkeits- und Sachorientierung </a:t>
            </a:r>
            <a:r>
              <a:rPr lang="de-DE" baseline="0" dirty="0" smtClean="0"/>
              <a:t>werden als gleichwertig angesehen.</a:t>
            </a:r>
          </a:p>
          <a:p>
            <a:pPr marL="109676"/>
            <a:endParaRPr lang="de-DE" dirty="0" smtClean="0"/>
          </a:p>
          <a:p>
            <a:pPr marL="279178" indent="-169503">
              <a:buFont typeface="Arial" panose="020B0604020202020204" pitchFamily="34" charset="0"/>
              <a:buChar char="•"/>
            </a:pPr>
            <a:r>
              <a:rPr lang="de-DE" dirty="0"/>
              <a:t>Für</a:t>
            </a:r>
            <a:r>
              <a:rPr lang="de-DE" b="1" dirty="0"/>
              <a:t> </a:t>
            </a:r>
            <a:r>
              <a:rPr lang="de-DE" b="1" dirty="0" smtClean="0"/>
              <a:t>weniger leistungsstarke Schülerinnen </a:t>
            </a:r>
            <a:r>
              <a:rPr lang="de-DE" b="1" dirty="0"/>
              <a:t>und Schüler </a:t>
            </a:r>
            <a:r>
              <a:rPr lang="de-DE" dirty="0"/>
              <a:t>bestehen zusätzliche </a:t>
            </a:r>
            <a:r>
              <a:rPr lang="de-DE" b="1" dirty="0" smtClean="0"/>
              <a:t>Fördermaßnahmen.</a:t>
            </a:r>
          </a:p>
          <a:p>
            <a:pPr marL="109675"/>
            <a:endParaRPr lang="de-DE" b="1" dirty="0" smtClean="0"/>
          </a:p>
          <a:p>
            <a:pPr marL="279178" indent="-169503">
              <a:buFont typeface="Arial" panose="020B0604020202020204" pitchFamily="34" charset="0"/>
              <a:buChar char="•"/>
            </a:pPr>
            <a:r>
              <a:rPr lang="de-DE" dirty="0" smtClean="0"/>
              <a:t>Auf dieser Basis wird die </a:t>
            </a:r>
            <a:r>
              <a:rPr lang="de-DE" b="1" dirty="0" smtClean="0"/>
              <a:t>Grundlage </a:t>
            </a:r>
            <a:r>
              <a:rPr lang="de-DE" b="1" dirty="0"/>
              <a:t>für eine Berufsausbildung </a:t>
            </a:r>
            <a:r>
              <a:rPr lang="de-DE" dirty="0"/>
              <a:t>und </a:t>
            </a:r>
            <a:r>
              <a:rPr lang="de-DE" b="1" dirty="0"/>
              <a:t>für weiterführende, insbesondere berufsbezogene schulische </a:t>
            </a:r>
            <a:r>
              <a:rPr lang="de-DE" b="1" dirty="0" smtClean="0"/>
              <a:t>Bildungsgänge </a:t>
            </a:r>
            <a:r>
              <a:rPr lang="de-DE" dirty="0" smtClean="0"/>
              <a:t>geschaffen.</a:t>
            </a:r>
            <a:endParaRPr lang="de-DE" dirty="0"/>
          </a:p>
        </p:txBody>
      </p:sp>
    </p:spTree>
    <p:extLst>
      <p:ext uri="{BB962C8B-B14F-4D97-AF65-F5344CB8AC3E}">
        <p14:creationId xmlns:p14="http://schemas.microsoft.com/office/powerpoint/2010/main" val="967708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4" name="Rechteck 23"/>
          <p:cNvSpPr/>
          <p:nvPr/>
        </p:nvSpPr>
        <p:spPr>
          <a:xfrm flipV="1">
            <a:off x="5410200" y="3897010"/>
            <a:ext cx="3733801" cy="192024"/>
          </a:xfrm>
          <a:prstGeom prst="rect">
            <a:avLst/>
          </a:prstGeom>
          <a:solidFill>
            <a:srgbClr val="B70017">
              <a:alpha val="49804"/>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p:nvSpPr>
        <p:spPr>
          <a:xfrm>
            <a:off x="0" y="0"/>
            <a:ext cx="9144000" cy="3701700"/>
          </a:xfrm>
          <a:prstGeom prst="rect">
            <a:avLst/>
          </a:prstGeom>
          <a:solidFill>
            <a:srgbClr val="FFFDE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Rechteck 22"/>
          <p:cNvSpPr/>
          <p:nvPr/>
        </p:nvSpPr>
        <p:spPr>
          <a:xfrm flipV="1">
            <a:off x="5410182" y="3810000"/>
            <a:ext cx="3733819" cy="9108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hteck 24"/>
          <p:cNvSpPr/>
          <p:nvPr/>
        </p:nvSpPr>
        <p:spPr>
          <a:xfrm flipV="1">
            <a:off x="5410200" y="4115167"/>
            <a:ext cx="3733801" cy="9144"/>
          </a:xfrm>
          <a:prstGeom prst="rect">
            <a:avLst/>
          </a:prstGeom>
          <a:solidFill>
            <a:schemeClr val="bg1">
              <a:lumMod val="90000"/>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hteck 25"/>
          <p:cNvSpPr/>
          <p:nvPr/>
        </p:nvSpPr>
        <p:spPr>
          <a:xfrm flipV="1">
            <a:off x="5410200" y="4164403"/>
            <a:ext cx="1965960" cy="18288"/>
          </a:xfrm>
          <a:prstGeom prst="rect">
            <a:avLst/>
          </a:prstGeom>
          <a:solidFill>
            <a:schemeClr val="bg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hteck 26"/>
          <p:cNvSpPr/>
          <p:nvPr/>
        </p:nvSpPr>
        <p:spPr>
          <a:xfrm flipV="1">
            <a:off x="5410200" y="4199572"/>
            <a:ext cx="1965960" cy="9144"/>
          </a:xfrm>
          <a:prstGeom prst="rect">
            <a:avLst/>
          </a:prstGeom>
          <a:solidFill>
            <a:schemeClr val="accent3">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a:xfrm>
            <a:off x="1" y="3649662"/>
            <a:ext cx="9144000" cy="244170"/>
          </a:xfrm>
          <a:prstGeom prst="rect">
            <a:avLst/>
          </a:prstGeom>
          <a:solidFill>
            <a:schemeClr val="accent6">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0" y="3675527"/>
            <a:ext cx="9144001" cy="140677"/>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57200" y="2132856"/>
            <a:ext cx="8333557" cy="1470025"/>
          </a:xfrm>
        </p:spPr>
        <p:txBody>
          <a:bodyPr anchor="b">
            <a:noAutofit/>
          </a:bodyPr>
          <a:lstStyle>
            <a:lvl1pPr algn="l">
              <a:defRPr sz="4800" baseline="0">
                <a:solidFill>
                  <a:schemeClr val="tx1">
                    <a:lumMod val="75000"/>
                    <a:lumOff val="25000"/>
                  </a:schemeClr>
                </a:solidFill>
              </a:defRPr>
            </a:lvl1pPr>
          </a:lstStyle>
          <a:p>
            <a:r>
              <a:rPr kumimoji="0" lang="de-DE" dirty="0" smtClean="0"/>
              <a:t>Titel der gesamten Präsentation durch Klicken bearbeiten</a:t>
            </a:r>
            <a:endParaRPr kumimoji="0" lang="en-US" dirty="0"/>
          </a:p>
        </p:txBody>
      </p:sp>
      <p:sp>
        <p:nvSpPr>
          <p:cNvPr id="9" name="Untertitel 8"/>
          <p:cNvSpPr>
            <a:spLocks noGrp="1"/>
          </p:cNvSpPr>
          <p:nvPr>
            <p:ph type="subTitle" idx="1" hasCustomPrompt="1"/>
          </p:nvPr>
        </p:nvSpPr>
        <p:spPr>
          <a:xfrm>
            <a:off x="478563" y="3901087"/>
            <a:ext cx="4931619" cy="1690138"/>
          </a:xfrm>
        </p:spPr>
        <p:txBody>
          <a:bodyPr>
            <a:normAutofit/>
          </a:bodyPr>
          <a:lstStyle>
            <a:lvl1pPr marL="64008" indent="0" algn="l">
              <a:buNone/>
              <a:defRPr sz="24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Anlass der Präsentation</a:t>
            </a:r>
            <a:br>
              <a:rPr kumimoji="0" lang="de-DE" dirty="0" smtClean="0"/>
            </a:br>
            <a:r>
              <a:rPr kumimoji="0" lang="de-DE" dirty="0" smtClean="0"/>
              <a:t>Name des Vortragenden </a:t>
            </a:r>
            <a:endParaRPr kumimoji="0" lang="en-US" dirty="0"/>
          </a:p>
        </p:txBody>
      </p:sp>
      <p:sp>
        <p:nvSpPr>
          <p:cNvPr id="20" name="Fußzeilenplatzhalter 2"/>
          <p:cNvSpPr>
            <a:spLocks noGrp="1"/>
          </p:cNvSpPr>
          <p:nvPr>
            <p:ph type="ftr" sz="quarter" idx="3"/>
          </p:nvPr>
        </p:nvSpPr>
        <p:spPr>
          <a:xfrm>
            <a:off x="457200" y="5949280"/>
            <a:ext cx="2700000" cy="360000"/>
          </a:xfrm>
          <a:prstGeom prst="rect">
            <a:avLst/>
          </a:prstGeom>
        </p:spPr>
        <p:txBody>
          <a:bodyPr vert="horz"/>
          <a:lstStyle>
            <a:lvl1pPr algn="l"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21" name="Datumsplatzhalter 13"/>
          <p:cNvSpPr>
            <a:spLocks noGrp="1"/>
          </p:cNvSpPr>
          <p:nvPr>
            <p:ph type="dt" sz="half" idx="2"/>
          </p:nvPr>
        </p:nvSpPr>
        <p:spPr>
          <a:xfrm>
            <a:off x="7914363" y="5949280"/>
            <a:ext cx="886737"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fld id="{10881FF9-BC2C-418E-8256-FE56DD482287}" type="datetime1">
              <a:rPr lang="de-DE" smtClean="0"/>
              <a:t>20.09.2017</a:t>
            </a:fld>
            <a:endParaRPr lang="de-DE" dirty="0"/>
          </a:p>
        </p:txBody>
      </p:sp>
      <p:pic>
        <p:nvPicPr>
          <p:cNvPr id="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85061" y="450000"/>
            <a:ext cx="3173878"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5" name="Fußzeilenplatzhalter 4"/>
          <p:cNvSpPr>
            <a:spLocks noGrp="1"/>
          </p:cNvSpPr>
          <p:nvPr>
            <p:ph type="ftr" sz="quarter" idx="11"/>
          </p:nvPr>
        </p:nvSpPr>
        <p:spPr>
          <a:xfrm>
            <a:off x="467544" y="5949280"/>
            <a:ext cx="917952" cy="360000"/>
          </a:xfrm>
        </p:spPr>
        <p:txBody>
          <a:bodyPr/>
          <a:lstStyle/>
          <a:p>
            <a:r>
              <a:rPr lang="de-DE" dirty="0" smtClean="0"/>
              <a:t>www.km-bw.de</a:t>
            </a:r>
            <a:endParaRPr lang="de-DE" dirty="0"/>
          </a:p>
        </p:txBody>
      </p:sp>
      <p:sp>
        <p:nvSpPr>
          <p:cNvPr id="6" name="Rechteck 5"/>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lstStyle/>
          <a:p>
            <a:r>
              <a:rPr kumimoji="0" lang="de-DE" dirty="0" smtClean="0"/>
              <a:t>Titelmasterformat durch Klicken bearbeiten</a:t>
            </a:r>
            <a:endParaRPr kumimoji="0" lang="en-US" dirty="0"/>
          </a:p>
        </p:txBody>
      </p:sp>
      <p:sp>
        <p:nvSpPr>
          <p:cNvPr id="21" name="Datumsplatzhalter 13"/>
          <p:cNvSpPr>
            <a:spLocks noGrp="1"/>
          </p:cNvSpPr>
          <p:nvPr>
            <p:ph type="dt" sz="half" idx="2"/>
          </p:nvPr>
        </p:nvSpPr>
        <p:spPr>
          <a:xfrm>
            <a:off x="7812360" y="5949280"/>
            <a:ext cx="886737"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fld id="{10881FF9-BC2C-418E-8256-FE56DD482287}" type="datetime1">
              <a:rPr lang="de-DE" smtClean="0"/>
              <a:t>20.09.2017</a:t>
            </a:fld>
            <a:endParaRPr lang="de-DE"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smtClean="0"/>
              <a:t>Textmasterformat bearbeiten </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5" name="Datumsplatzhalter 4"/>
          <p:cNvSpPr>
            <a:spLocks noGrp="1"/>
          </p:cNvSpPr>
          <p:nvPr>
            <p:ph type="dt" sz="half" idx="10"/>
          </p:nvPr>
        </p:nvSpPr>
        <p:spPr/>
        <p:txBody>
          <a:bodyPr/>
          <a:lstStyle/>
          <a:p>
            <a:fld id="{5017C4A1-069A-4365-86DE-F645D1D350D2}" type="datetime1">
              <a:rPr lang="de-DE" smtClean="0"/>
              <a:t>20.09.2017</a:t>
            </a:fld>
            <a:endParaRPr lang="de-DE"/>
          </a:p>
        </p:txBody>
      </p:sp>
      <p:sp>
        <p:nvSpPr>
          <p:cNvPr id="6" name="Fußzeilenplatzhalter 5"/>
          <p:cNvSpPr>
            <a:spLocks noGrp="1"/>
          </p:cNvSpPr>
          <p:nvPr>
            <p:ph type="ftr" sz="quarter" idx="11"/>
          </p:nvPr>
        </p:nvSpPr>
        <p:spPr/>
        <p:txBody>
          <a:bodyPr/>
          <a:lstStyle/>
          <a:p>
            <a:r>
              <a:rPr lang="de-DE" dirty="0" smtClean="0"/>
              <a:t>www.km-bw.de</a:t>
            </a:r>
            <a:endParaRPr lang="de-DE" dirty="0"/>
          </a:p>
        </p:txBody>
      </p:sp>
      <p:sp>
        <p:nvSpPr>
          <p:cNvPr id="7" name="Rechteck 6"/>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rmAutofit fontScale="92500"/>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dirty="0" smtClean="0"/>
              <a:t>Titelmasterformat durch Klicken bearbeiten</a:t>
            </a:r>
            <a:endParaRPr lang="en-US" dirty="0"/>
          </a:p>
        </p:txBody>
      </p:sp>
      <p:sp>
        <p:nvSpPr>
          <p:cNvPr id="12"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20.09.2017</a:t>
            </a:fld>
            <a:endParaRPr lang="de-DE" dirty="0"/>
          </a:p>
        </p:txBody>
      </p:sp>
      <p:sp>
        <p:nvSpPr>
          <p:cNvPr id="13"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26" name="Datumsplatzhalter 25"/>
          <p:cNvSpPr>
            <a:spLocks noGrp="1"/>
          </p:cNvSpPr>
          <p:nvPr>
            <p:ph type="dt" sz="half" idx="10"/>
          </p:nvPr>
        </p:nvSpPr>
        <p:spPr/>
        <p:txBody>
          <a:bodyPr rtlCol="0"/>
          <a:lstStyle/>
          <a:p>
            <a:fld id="{29B25DDC-D4D5-4ACE-822D-E5A8D8FAE1DB}" type="datetime1">
              <a:rPr lang="de-DE" smtClean="0"/>
              <a:t>20.09.2017</a:t>
            </a:fld>
            <a:endParaRPr lang="de-DE"/>
          </a:p>
        </p:txBody>
      </p:sp>
      <p:sp>
        <p:nvSpPr>
          <p:cNvPr id="28" name="Fußzeilenplatzhalter 27"/>
          <p:cNvSpPr>
            <a:spLocks noGrp="1"/>
          </p:cNvSpPr>
          <p:nvPr>
            <p:ph type="ftr" sz="quarter" idx="12"/>
          </p:nvPr>
        </p:nvSpPr>
        <p:spPr/>
        <p:txBody>
          <a:bodyPr rtlCol="0"/>
          <a:lstStyle/>
          <a:p>
            <a:r>
              <a:rPr lang="de-DE" dirty="0" smtClean="0"/>
              <a:t>www.km-bw.de</a:t>
            </a:r>
            <a:endParaRPr lang="de-DE" dirty="0"/>
          </a:p>
        </p:txBody>
      </p:sp>
      <p:sp>
        <p:nvSpPr>
          <p:cNvPr id="10" name="Titel 1"/>
          <p:cNvSpPr>
            <a:spLocks noGrp="1"/>
          </p:cNvSpPr>
          <p:nvPr>
            <p:ph type="title"/>
          </p:nvPr>
        </p:nvSpPr>
        <p:spPr>
          <a:xfrm>
            <a:off x="457200" y="692696"/>
            <a:ext cx="8229600" cy="1066800"/>
          </a:xfrm>
        </p:spPr>
        <p:txBody>
          <a:bodyPr/>
          <a:lstStyle/>
          <a:p>
            <a:r>
              <a:rPr kumimoji="0" lang="de-DE" dirty="0" smtClean="0"/>
              <a:t>Titelmasterformat durch Klicken bearbeiten</a:t>
            </a:r>
            <a:endParaRPr kumimoji="0" lang="en-US" dirty="0"/>
          </a:p>
        </p:txBody>
      </p:sp>
      <p:sp>
        <p:nvSpPr>
          <p:cNvPr id="9" name="Rechteck 8"/>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20.09.2017</a:t>
            </a:fld>
            <a:endParaRPr lang="de-DE" dirty="0"/>
          </a:p>
        </p:txBody>
      </p:sp>
      <p:sp>
        <p:nvSpPr>
          <p:cNvPr id="16"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5D446424-8D73-44DE-8F8B-770703E0B3F5}" type="datetime1">
              <a:rPr lang="de-DE" smtClean="0"/>
              <a:t>20.09.2017</a:t>
            </a:fld>
            <a:endParaRPr lang="de-DE" dirty="0"/>
          </a:p>
        </p:txBody>
      </p:sp>
      <p:sp>
        <p:nvSpPr>
          <p:cNvPr id="4" name="Fußzeilenplatzhalter 3"/>
          <p:cNvSpPr>
            <a:spLocks noGrp="1"/>
          </p:cNvSpPr>
          <p:nvPr>
            <p:ph type="ftr" sz="quarter" idx="11"/>
          </p:nvPr>
        </p:nvSpPr>
        <p:spPr/>
        <p:txBody>
          <a:bodyPr/>
          <a:lstStyle/>
          <a:p>
            <a:r>
              <a:rPr lang="de-DE" dirty="0" smtClean="0"/>
              <a:t>www.km-bw.de</a:t>
            </a:r>
            <a:endParaRPr lang="de-DE" dirty="0"/>
          </a:p>
        </p:txBody>
      </p:sp>
      <p:sp>
        <p:nvSpPr>
          <p:cNvPr id="5" name="Rechteck 4"/>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chteck 5"/>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rmAutofit fontScale="92500"/>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dirty="0" smtClean="0"/>
              <a:t>Titelmasterformat durch Klicken bearbeiten</a:t>
            </a:r>
            <a:endParaRPr lang="en-US" dirty="0"/>
          </a:p>
        </p:txBody>
      </p:sp>
      <p:sp>
        <p:nvSpPr>
          <p:cNvPr id="10"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20.09.2017</a:t>
            </a:fld>
            <a:endParaRPr lang="de-DE" dirty="0"/>
          </a:p>
        </p:txBody>
      </p:sp>
      <p:sp>
        <p:nvSpPr>
          <p:cNvPr id="11"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542849"/>
      </p:ext>
    </p:extLst>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E55D255-02AC-4B2F-A7DE-90CF6CDA4535}" type="datetime1">
              <a:rPr lang="de-DE" smtClean="0"/>
              <a:t>20.09.2017</a:t>
            </a:fld>
            <a:endParaRPr lang="de-DE"/>
          </a:p>
        </p:txBody>
      </p:sp>
      <p:sp>
        <p:nvSpPr>
          <p:cNvPr id="3" name="Fußzeilenplatzhalter 2"/>
          <p:cNvSpPr>
            <a:spLocks noGrp="1"/>
          </p:cNvSpPr>
          <p:nvPr>
            <p:ph type="ftr" sz="quarter" idx="11"/>
          </p:nvPr>
        </p:nvSpPr>
        <p:spPr/>
        <p:txBody>
          <a:bodyPr/>
          <a:lstStyle/>
          <a:p>
            <a:r>
              <a:rPr lang="de-DE" dirty="0" smtClean="0"/>
              <a:t>www.km-bw.de</a:t>
            </a:r>
            <a:endParaRPr lang="de-DE" dirty="0"/>
          </a:p>
        </p:txBody>
      </p:sp>
      <p:sp>
        <p:nvSpPr>
          <p:cNvPr id="4" name="Rechteck 3"/>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Rechteck 4"/>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20.09.2017</a:t>
            </a:fld>
            <a:endParaRPr lang="de-DE" dirty="0"/>
          </a:p>
        </p:txBody>
      </p:sp>
      <p:sp>
        <p:nvSpPr>
          <p:cNvPr id="10"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400" b="1"/>
            </a:lvl1pPr>
          </a:lstStyle>
          <a:p>
            <a:r>
              <a:rPr kumimoji="0" lang="de-DE" smtClean="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5" name="Datumsplatzhalter 4"/>
          <p:cNvSpPr>
            <a:spLocks noGrp="1"/>
          </p:cNvSpPr>
          <p:nvPr>
            <p:ph type="dt" sz="half" idx="10"/>
          </p:nvPr>
        </p:nvSpPr>
        <p:spPr>
          <a:xfrm>
            <a:off x="7847368" y="5949280"/>
            <a:ext cx="900000" cy="360000"/>
          </a:xfrm>
        </p:spPr>
        <p:txBody>
          <a:bodyPr/>
          <a:lstStyle/>
          <a:p>
            <a:fld id="{0A30DFCC-374D-4F82-9995-97FD21ADCAB9}" type="datetime1">
              <a:rPr lang="de-DE" smtClean="0"/>
              <a:t>20.09.2017</a:t>
            </a:fld>
            <a:endParaRPr lang="de-DE"/>
          </a:p>
        </p:txBody>
      </p:sp>
      <p:sp>
        <p:nvSpPr>
          <p:cNvPr id="6" name="Fußzeilenplatzhalter 5"/>
          <p:cNvSpPr>
            <a:spLocks noGrp="1"/>
          </p:cNvSpPr>
          <p:nvPr>
            <p:ph type="ftr" sz="quarter" idx="11"/>
          </p:nvPr>
        </p:nvSpPr>
        <p:spPr/>
        <p:txBody>
          <a:bodyPr/>
          <a:lstStyle/>
          <a:p>
            <a:r>
              <a:rPr lang="de-DE" dirty="0" smtClean="0"/>
              <a:t>www.km-bw.de</a:t>
            </a:r>
            <a:endParaRPr lang="de-DE" dirty="0"/>
          </a:p>
        </p:txBody>
      </p:sp>
      <p:sp>
        <p:nvSpPr>
          <p:cNvPr id="7" name="Rechteck 6"/>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20.09.2017</a:t>
            </a:fld>
            <a:endParaRPr lang="de-DE" dirty="0"/>
          </a:p>
        </p:txBody>
      </p:sp>
      <p:sp>
        <p:nvSpPr>
          <p:cNvPr id="13"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29" name="Rechteck 28"/>
          <p:cNvSpPr/>
          <p:nvPr/>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hteck 29"/>
          <p:cNvSpPr/>
          <p:nvPr/>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smtClean="0"/>
              <a:t>Textmasterformat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t>20.09.2017</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r>
              <a:rPr lang="de-DE" smtClean="0"/>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6" r:id="rId5"/>
    <p:sldLayoutId id="2147483681" r:id="rId6"/>
    <p:sldLayoutId id="2147483682" r:id="rId7"/>
  </p:sldLayoutIdLst>
  <p:transition>
    <p:pull dir="r"/>
  </p:transition>
  <p:timing>
    <p:tnLst>
      <p:par>
        <p:cTn id="1" dur="indefinite" restart="never" nodeType="tmRoot"/>
      </p:par>
    </p:tnLst>
  </p:timing>
  <p:hf sldNum="0" hdr="0"/>
  <p:txStyles>
    <p:title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km-bw.de/" TargetMode="External"/><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www.bildungsnavi-bw.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Auf die Grundschule 				aufbauende </a:t>
            </a:r>
            <a:r>
              <a:rPr lang="de-DE" dirty="0" smtClean="0"/>
              <a:t>Schularten</a:t>
            </a:r>
            <a:endParaRPr lang="de-DE" dirty="0"/>
          </a:p>
        </p:txBody>
      </p:sp>
      <p:sp>
        <p:nvSpPr>
          <p:cNvPr id="3" name="Untertitel 2"/>
          <p:cNvSpPr>
            <a:spLocks noGrp="1"/>
          </p:cNvSpPr>
          <p:nvPr>
            <p:ph type="subTitle" idx="1"/>
          </p:nvPr>
        </p:nvSpPr>
        <p:spPr/>
        <p:txBody>
          <a:bodyPr>
            <a:normAutofit/>
          </a:bodyPr>
          <a:lstStyle/>
          <a:p>
            <a:r>
              <a:rPr lang="de-DE" sz="2000" dirty="0" smtClean="0">
                <a:solidFill>
                  <a:schemeClr val="accent5">
                    <a:lumMod val="50000"/>
                  </a:schemeClr>
                </a:solidFill>
              </a:rPr>
              <a:t>Ministerium für Kultus, Jugend und Sport</a:t>
            </a:r>
          </a:p>
          <a:p>
            <a:endParaRPr lang="de-DE" sz="2000" dirty="0" smtClean="0">
              <a:solidFill>
                <a:schemeClr val="accent5">
                  <a:lumMod val="50000"/>
                </a:schemeClr>
              </a:solidFill>
            </a:endParaRPr>
          </a:p>
          <a:p>
            <a:r>
              <a:rPr lang="de-DE" sz="2000" dirty="0" smtClean="0">
                <a:solidFill>
                  <a:schemeClr val="accent5">
                    <a:lumMod val="50000"/>
                  </a:schemeClr>
                </a:solidFill>
              </a:rPr>
              <a:t>Informationsveranstaltung der Grundschule für Eltern </a:t>
            </a:r>
            <a:endParaRPr lang="de-DE" sz="2000" dirty="0">
              <a:solidFill>
                <a:schemeClr val="accent5">
                  <a:lumMod val="50000"/>
                </a:schemeClr>
              </a:solidFill>
            </a:endParaRPr>
          </a:p>
        </p:txBody>
      </p:sp>
      <p:sp>
        <p:nvSpPr>
          <p:cNvPr id="4" name="Fußzeilenplatzhalter 3"/>
          <p:cNvSpPr>
            <a:spLocks noGrp="1"/>
          </p:cNvSpPr>
          <p:nvPr>
            <p:ph type="ftr" sz="quarter" idx="3"/>
          </p:nvPr>
        </p:nvSpPr>
        <p:spPr/>
        <p:txBody>
          <a:bodyPr/>
          <a:lstStyle/>
          <a:p>
            <a:r>
              <a:rPr lang="de-DE" smtClean="0"/>
              <a:t>www.km-bw.de</a:t>
            </a:r>
            <a:endParaRPr lang="de-DE" dirty="0"/>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468313" y="4725144"/>
            <a:ext cx="8380411" cy="288040"/>
          </a:xfrm>
          <a:prstGeom prst="rect">
            <a:avLst/>
          </a:prstGeom>
          <a:solidFill>
            <a:srgbClr val="1EAEBD">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085176"/>
            <a:ext cx="8380411" cy="288040"/>
          </a:xfrm>
          <a:prstGeom prst="rect">
            <a:avLst/>
          </a:prstGeom>
          <a:solidFill>
            <a:srgbClr val="1EAEBD">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445216"/>
            <a:ext cx="8380411" cy="288040"/>
          </a:xfrm>
          <a:prstGeom prst="rect">
            <a:avLst/>
          </a:prstGeom>
          <a:solidFill>
            <a:srgbClr val="1EAEBD">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Folie10</a:t>
            </a:r>
            <a:endParaRPr lang="de-DE" dirty="0"/>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t>Die Realschule</a:t>
            </a:r>
            <a:endParaRPr lang="de-DE" sz="3200" dirty="0"/>
          </a:p>
        </p:txBody>
      </p:sp>
      <p:graphicFrame>
        <p:nvGraphicFramePr>
          <p:cNvPr id="12" name="Tabelle 11"/>
          <p:cNvGraphicFramePr>
            <a:graphicFrameLocks noGrp="1"/>
          </p:cNvGraphicFramePr>
          <p:nvPr>
            <p:extLst>
              <p:ext uri="{D42A27DB-BD31-4B8C-83A1-F6EECF244321}">
                <p14:modId xmlns:p14="http://schemas.microsoft.com/office/powerpoint/2010/main" val="1277755751"/>
              </p:ext>
            </p:extLst>
          </p:nvPr>
        </p:nvGraphicFramePr>
        <p:xfrm>
          <a:off x="544105" y="4692744"/>
          <a:ext cx="7935433" cy="1112520"/>
        </p:xfrm>
        <a:graphic>
          <a:graphicData uri="http://schemas.openxmlformats.org/drawingml/2006/table">
            <a:tbl>
              <a:tblPr firstRow="1" bandRow="1">
                <a:tableStyleId>{2D5ABB26-0587-4C30-8999-92F81FD0307C}</a:tableStyleId>
              </a:tblPr>
              <a:tblGrid>
                <a:gridCol w="1152393"/>
                <a:gridCol w="6783040"/>
              </a:tblGrid>
              <a:tr h="370840">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tr>
            </a:tbl>
          </a:graphicData>
        </a:graphic>
      </p:graphicFrame>
      <p:sp>
        <p:nvSpPr>
          <p:cNvPr id="10" name="Abgerundetes Rechteck 9"/>
          <p:cNvSpPr/>
          <p:nvPr/>
        </p:nvSpPr>
        <p:spPr>
          <a:xfrm>
            <a:off x="5435700" y="198809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t>
            </a:r>
          </a:p>
          <a:p>
            <a:pPr lvl="0"/>
            <a:endParaRPr lang="de-DE" sz="2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ab Klasse 6</a:t>
            </a:r>
          </a:p>
          <a:p>
            <a:pPr marL="285750" indent="-285750">
              <a:buFont typeface="Arial"/>
              <a:buChar char="•"/>
            </a:pPr>
            <a:r>
              <a:rPr lang="de-DE" sz="1600" dirty="0" smtClean="0">
                <a:solidFill>
                  <a:schemeClr val="tx1">
                    <a:lumMod val="75000"/>
                    <a:lumOff val="25000"/>
                  </a:schemeClr>
                </a:solidFill>
                <a:latin typeface="Arial"/>
                <a:cs typeface="Arial"/>
              </a:rPr>
              <a:t>2</a:t>
            </a: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Fremdsprache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 d. R. Französisch)</a:t>
            </a:r>
          </a:p>
          <a:p>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Soziales </a:t>
            </a:r>
            <a:r>
              <a:rPr lang="de-DE" sz="1600" dirty="0">
                <a:solidFill>
                  <a:schemeClr val="tx1">
                    <a:lumMod val="75000"/>
                    <a:lumOff val="25000"/>
                  </a:schemeClr>
                </a:solidFill>
                <a:latin typeface="Arial"/>
                <a:cs typeface="Arial"/>
              </a:rPr>
              <a:t>(AES</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p:txBody>
      </p:sp>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Richtungspfeil 20"/>
          <p:cNvSpPr/>
          <p:nvPr/>
        </p:nvSpPr>
        <p:spPr>
          <a:xfrm>
            <a:off x="5364341" y="1988092"/>
            <a:ext cx="122680"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2" name="Freeform 51"/>
          <p:cNvSpPr>
            <a:spLocks/>
          </p:cNvSpPr>
          <p:nvPr/>
        </p:nvSpPr>
        <p:spPr bwMode="auto">
          <a:xfrm>
            <a:off x="495300" y="1993900"/>
            <a:ext cx="1385888" cy="2540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52"/>
          <p:cNvSpPr>
            <a:spLocks noEditPoints="1"/>
          </p:cNvSpPr>
          <p:nvPr/>
        </p:nvSpPr>
        <p:spPr bwMode="auto">
          <a:xfrm>
            <a:off x="482600" y="1981200"/>
            <a:ext cx="1411288" cy="277813"/>
          </a:xfrm>
          <a:custGeom>
            <a:avLst/>
            <a:gdLst>
              <a:gd name="T0" fmla="*/ 0 w 1478"/>
              <a:gd name="T1" fmla="*/ 0 h 291"/>
              <a:gd name="T2" fmla="*/ 0 w 1478"/>
              <a:gd name="T3" fmla="*/ 0 h 291"/>
              <a:gd name="T4" fmla="*/ 1478 w 1478"/>
              <a:gd name="T5" fmla="*/ 0 h 291"/>
              <a:gd name="T6" fmla="*/ 1478 w 1478"/>
              <a:gd name="T7" fmla="*/ 291 h 291"/>
              <a:gd name="T8" fmla="*/ 0 w 1478"/>
              <a:gd name="T9" fmla="*/ 291 h 291"/>
              <a:gd name="T10" fmla="*/ 0 w 1478"/>
              <a:gd name="T11" fmla="*/ 0 h 291"/>
              <a:gd name="T12" fmla="*/ 1471 w 1478"/>
              <a:gd name="T13" fmla="*/ 285 h 291"/>
              <a:gd name="T14" fmla="*/ 1471 w 1478"/>
              <a:gd name="T15" fmla="*/ 285 h 291"/>
              <a:gd name="T16" fmla="*/ 1471 w 1478"/>
              <a:gd name="T17" fmla="*/ 278 h 291"/>
              <a:gd name="T18" fmla="*/ 1471 w 1478"/>
              <a:gd name="T19" fmla="*/ 285 h 291"/>
              <a:gd name="T20" fmla="*/ 13 w 1478"/>
              <a:gd name="T21" fmla="*/ 278 h 291"/>
              <a:gd name="T22" fmla="*/ 13 w 1478"/>
              <a:gd name="T23" fmla="*/ 278 h 291"/>
              <a:gd name="T24" fmla="*/ 1464 w 1478"/>
              <a:gd name="T25" fmla="*/ 278 h 291"/>
              <a:gd name="T26" fmla="*/ 1464 w 1478"/>
              <a:gd name="T27" fmla="*/ 13 h 291"/>
              <a:gd name="T28" fmla="*/ 13 w 1478"/>
              <a:gd name="T29" fmla="*/ 13 h 291"/>
              <a:gd name="T30" fmla="*/ 13 w 1478"/>
              <a:gd name="T31" fmla="*/ 27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8" h="291">
                <a:moveTo>
                  <a:pt x="0" y="0"/>
                </a:moveTo>
                <a:lnTo>
                  <a:pt x="0" y="0"/>
                </a:lnTo>
                <a:lnTo>
                  <a:pt x="1478" y="0"/>
                </a:lnTo>
                <a:lnTo>
                  <a:pt x="1478" y="291"/>
                </a:lnTo>
                <a:lnTo>
                  <a:pt x="0" y="291"/>
                </a:lnTo>
                <a:lnTo>
                  <a:pt x="0" y="0"/>
                </a:lnTo>
                <a:close/>
                <a:moveTo>
                  <a:pt x="1471" y="285"/>
                </a:moveTo>
                <a:lnTo>
                  <a:pt x="1471" y="285"/>
                </a:lnTo>
                <a:lnTo>
                  <a:pt x="1471" y="278"/>
                </a:lnTo>
                <a:lnTo>
                  <a:pt x="1471" y="285"/>
                </a:lnTo>
                <a:close/>
                <a:moveTo>
                  <a:pt x="13" y="278"/>
                </a:moveTo>
                <a:lnTo>
                  <a:pt x="13" y="278"/>
                </a:lnTo>
                <a:lnTo>
                  <a:pt x="1464" y="278"/>
                </a:lnTo>
                <a:lnTo>
                  <a:pt x="1464" y="13"/>
                </a:lnTo>
                <a:lnTo>
                  <a:pt x="13" y="13"/>
                </a:lnTo>
                <a:lnTo>
                  <a:pt x="13" y="278"/>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53"/>
          <p:cNvSpPr>
            <a:spLocks/>
          </p:cNvSpPr>
          <p:nvPr/>
        </p:nvSpPr>
        <p:spPr bwMode="auto">
          <a:xfrm>
            <a:off x="495300" y="2357438"/>
            <a:ext cx="2735263" cy="252413"/>
          </a:xfrm>
          <a:custGeom>
            <a:avLst/>
            <a:gdLst>
              <a:gd name="T0" fmla="*/ 0 w 2865"/>
              <a:gd name="T1" fmla="*/ 0 h 264"/>
              <a:gd name="T2" fmla="*/ 0 w 2865"/>
              <a:gd name="T3" fmla="*/ 0 h 264"/>
              <a:gd name="T4" fmla="*/ 2865 w 2865"/>
              <a:gd name="T5" fmla="*/ 0 h 264"/>
              <a:gd name="T6" fmla="*/ 2865 w 2865"/>
              <a:gd name="T7" fmla="*/ 264 h 264"/>
              <a:gd name="T8" fmla="*/ 0 w 2865"/>
              <a:gd name="T9" fmla="*/ 264 h 264"/>
              <a:gd name="T10" fmla="*/ 0 w 2865"/>
              <a:gd name="T11" fmla="*/ 0 h 264"/>
            </a:gdLst>
            <a:ahLst/>
            <a:cxnLst>
              <a:cxn ang="0">
                <a:pos x="T0" y="T1"/>
              </a:cxn>
              <a:cxn ang="0">
                <a:pos x="T2" y="T3"/>
              </a:cxn>
              <a:cxn ang="0">
                <a:pos x="T4" y="T5"/>
              </a:cxn>
              <a:cxn ang="0">
                <a:pos x="T6" y="T7"/>
              </a:cxn>
              <a:cxn ang="0">
                <a:pos x="T8" y="T9"/>
              </a:cxn>
              <a:cxn ang="0">
                <a:pos x="T10" y="T11"/>
              </a:cxn>
            </a:cxnLst>
            <a:rect l="0" t="0" r="r" b="b"/>
            <a:pathLst>
              <a:path w="2865" h="264">
                <a:moveTo>
                  <a:pt x="0" y="0"/>
                </a:moveTo>
                <a:lnTo>
                  <a:pt x="0" y="0"/>
                </a:lnTo>
                <a:lnTo>
                  <a:pt x="2865" y="0"/>
                </a:lnTo>
                <a:lnTo>
                  <a:pt x="2865" y="264"/>
                </a:lnTo>
                <a:lnTo>
                  <a:pt x="0" y="264"/>
                </a:lnTo>
                <a:lnTo>
                  <a:pt x="0" y="0"/>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54"/>
          <p:cNvSpPr>
            <a:spLocks noEditPoints="1"/>
          </p:cNvSpPr>
          <p:nvPr/>
        </p:nvSpPr>
        <p:spPr bwMode="auto">
          <a:xfrm>
            <a:off x="482600" y="2343150"/>
            <a:ext cx="2760663" cy="279400"/>
          </a:xfrm>
          <a:custGeom>
            <a:avLst/>
            <a:gdLst>
              <a:gd name="T0" fmla="*/ 0 w 2891"/>
              <a:gd name="T1" fmla="*/ 0 h 292"/>
              <a:gd name="T2" fmla="*/ 0 w 2891"/>
              <a:gd name="T3" fmla="*/ 0 h 292"/>
              <a:gd name="T4" fmla="*/ 2891 w 2891"/>
              <a:gd name="T5" fmla="*/ 0 h 292"/>
              <a:gd name="T6" fmla="*/ 2891 w 2891"/>
              <a:gd name="T7" fmla="*/ 292 h 292"/>
              <a:gd name="T8" fmla="*/ 0 w 2891"/>
              <a:gd name="T9" fmla="*/ 292 h 292"/>
              <a:gd name="T10" fmla="*/ 0 w 2891"/>
              <a:gd name="T11" fmla="*/ 0 h 292"/>
              <a:gd name="T12" fmla="*/ 2884 w 2891"/>
              <a:gd name="T13" fmla="*/ 285 h 292"/>
              <a:gd name="T14" fmla="*/ 2884 w 2891"/>
              <a:gd name="T15" fmla="*/ 285 h 292"/>
              <a:gd name="T16" fmla="*/ 2884 w 2891"/>
              <a:gd name="T17" fmla="*/ 278 h 292"/>
              <a:gd name="T18" fmla="*/ 2884 w 2891"/>
              <a:gd name="T19" fmla="*/ 285 h 292"/>
              <a:gd name="T20" fmla="*/ 13 w 2891"/>
              <a:gd name="T21" fmla="*/ 278 h 292"/>
              <a:gd name="T22" fmla="*/ 13 w 2891"/>
              <a:gd name="T23" fmla="*/ 278 h 292"/>
              <a:gd name="T24" fmla="*/ 2878 w 2891"/>
              <a:gd name="T25" fmla="*/ 278 h 292"/>
              <a:gd name="T26" fmla="*/ 2878 w 2891"/>
              <a:gd name="T27" fmla="*/ 14 h 292"/>
              <a:gd name="T28" fmla="*/ 13 w 2891"/>
              <a:gd name="T29" fmla="*/ 14 h 292"/>
              <a:gd name="T30" fmla="*/ 13 w 2891"/>
              <a:gd name="T31" fmla="*/ 27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1" h="292">
                <a:moveTo>
                  <a:pt x="0" y="0"/>
                </a:moveTo>
                <a:lnTo>
                  <a:pt x="0" y="0"/>
                </a:lnTo>
                <a:lnTo>
                  <a:pt x="2891" y="0"/>
                </a:lnTo>
                <a:lnTo>
                  <a:pt x="2891" y="292"/>
                </a:lnTo>
                <a:lnTo>
                  <a:pt x="0" y="292"/>
                </a:lnTo>
                <a:lnTo>
                  <a:pt x="0" y="0"/>
                </a:lnTo>
                <a:close/>
                <a:moveTo>
                  <a:pt x="2884" y="285"/>
                </a:moveTo>
                <a:lnTo>
                  <a:pt x="2884" y="285"/>
                </a:lnTo>
                <a:lnTo>
                  <a:pt x="2884" y="278"/>
                </a:lnTo>
                <a:lnTo>
                  <a:pt x="2884" y="285"/>
                </a:lnTo>
                <a:close/>
                <a:moveTo>
                  <a:pt x="13" y="278"/>
                </a:moveTo>
                <a:lnTo>
                  <a:pt x="13" y="278"/>
                </a:lnTo>
                <a:lnTo>
                  <a:pt x="2878" y="278"/>
                </a:lnTo>
                <a:lnTo>
                  <a:pt x="2878" y="14"/>
                </a:lnTo>
                <a:lnTo>
                  <a:pt x="13" y="14"/>
                </a:lnTo>
                <a:lnTo>
                  <a:pt x="13" y="278"/>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55"/>
          <p:cNvSpPr>
            <a:spLocks/>
          </p:cNvSpPr>
          <p:nvPr/>
        </p:nvSpPr>
        <p:spPr bwMode="auto">
          <a:xfrm>
            <a:off x="495300" y="2716213"/>
            <a:ext cx="2749550" cy="2540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57"/>
          <p:cNvSpPr>
            <a:spLocks/>
          </p:cNvSpPr>
          <p:nvPr/>
        </p:nvSpPr>
        <p:spPr bwMode="auto">
          <a:xfrm>
            <a:off x="495300" y="3074988"/>
            <a:ext cx="2736850" cy="265113"/>
          </a:xfrm>
          <a:custGeom>
            <a:avLst/>
            <a:gdLst>
              <a:gd name="T0" fmla="*/ 1 w 2866"/>
              <a:gd name="T1" fmla="*/ 277 h 277"/>
              <a:gd name="T2" fmla="*/ 1 w 2866"/>
              <a:gd name="T3" fmla="*/ 277 h 277"/>
              <a:gd name="T4" fmla="*/ 0 w 2866"/>
              <a:gd name="T5" fmla="*/ 12 h 277"/>
              <a:gd name="T6" fmla="*/ 2865 w 2866"/>
              <a:gd name="T7" fmla="*/ 0 h 277"/>
              <a:gd name="T8" fmla="*/ 2866 w 2866"/>
              <a:gd name="T9" fmla="*/ 265 h 277"/>
              <a:gd name="T10" fmla="*/ 1 w 2866"/>
              <a:gd name="T11" fmla="*/ 277 h 277"/>
            </a:gdLst>
            <a:ahLst/>
            <a:cxnLst>
              <a:cxn ang="0">
                <a:pos x="T0" y="T1"/>
              </a:cxn>
              <a:cxn ang="0">
                <a:pos x="T2" y="T3"/>
              </a:cxn>
              <a:cxn ang="0">
                <a:pos x="T4" y="T5"/>
              </a:cxn>
              <a:cxn ang="0">
                <a:pos x="T6" y="T7"/>
              </a:cxn>
              <a:cxn ang="0">
                <a:pos x="T8" y="T9"/>
              </a:cxn>
              <a:cxn ang="0">
                <a:pos x="T10" y="T11"/>
              </a:cxn>
            </a:cxnLst>
            <a:rect l="0" t="0" r="r" b="b"/>
            <a:pathLst>
              <a:path w="2866" h="277">
                <a:moveTo>
                  <a:pt x="1" y="277"/>
                </a:moveTo>
                <a:lnTo>
                  <a:pt x="1" y="277"/>
                </a:lnTo>
                <a:lnTo>
                  <a:pt x="0" y="12"/>
                </a:lnTo>
                <a:lnTo>
                  <a:pt x="2865" y="0"/>
                </a:lnTo>
                <a:lnTo>
                  <a:pt x="2866" y="265"/>
                </a:lnTo>
                <a:lnTo>
                  <a:pt x="1" y="277"/>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58"/>
          <p:cNvSpPr>
            <a:spLocks noEditPoints="1"/>
          </p:cNvSpPr>
          <p:nvPr/>
        </p:nvSpPr>
        <p:spPr bwMode="auto">
          <a:xfrm>
            <a:off x="482600" y="3060700"/>
            <a:ext cx="2762250" cy="290513"/>
          </a:xfrm>
          <a:custGeom>
            <a:avLst/>
            <a:gdLst>
              <a:gd name="T0" fmla="*/ 1 w 2892"/>
              <a:gd name="T1" fmla="*/ 304 h 304"/>
              <a:gd name="T2" fmla="*/ 1 w 2892"/>
              <a:gd name="T3" fmla="*/ 304 h 304"/>
              <a:gd name="T4" fmla="*/ 0 w 2892"/>
              <a:gd name="T5" fmla="*/ 13 h 304"/>
              <a:gd name="T6" fmla="*/ 2891 w 2892"/>
              <a:gd name="T7" fmla="*/ 0 h 304"/>
              <a:gd name="T8" fmla="*/ 2892 w 2892"/>
              <a:gd name="T9" fmla="*/ 285 h 304"/>
              <a:gd name="T10" fmla="*/ 2886 w 2892"/>
              <a:gd name="T11" fmla="*/ 285 h 304"/>
              <a:gd name="T12" fmla="*/ 2892 w 2892"/>
              <a:gd name="T13" fmla="*/ 285 h 304"/>
              <a:gd name="T14" fmla="*/ 2892 w 2892"/>
              <a:gd name="T15" fmla="*/ 292 h 304"/>
              <a:gd name="T16" fmla="*/ 1 w 2892"/>
              <a:gd name="T17" fmla="*/ 304 h 304"/>
              <a:gd name="T18" fmla="*/ 2878 w 2892"/>
              <a:gd name="T19" fmla="*/ 14 h 304"/>
              <a:gd name="T20" fmla="*/ 2878 w 2892"/>
              <a:gd name="T21" fmla="*/ 14 h 304"/>
              <a:gd name="T22" fmla="*/ 13 w 2892"/>
              <a:gd name="T23" fmla="*/ 26 h 304"/>
              <a:gd name="T24" fmla="*/ 14 w 2892"/>
              <a:gd name="T25" fmla="*/ 291 h 304"/>
              <a:gd name="T26" fmla="*/ 2879 w 2892"/>
              <a:gd name="T27" fmla="*/ 279 h 304"/>
              <a:gd name="T28" fmla="*/ 2878 w 2892"/>
              <a:gd name="T29" fmla="*/ 1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2" h="304">
                <a:moveTo>
                  <a:pt x="1" y="304"/>
                </a:moveTo>
                <a:lnTo>
                  <a:pt x="1" y="304"/>
                </a:lnTo>
                <a:lnTo>
                  <a:pt x="0" y="13"/>
                </a:lnTo>
                <a:lnTo>
                  <a:pt x="2891" y="0"/>
                </a:lnTo>
                <a:lnTo>
                  <a:pt x="2892" y="285"/>
                </a:lnTo>
                <a:lnTo>
                  <a:pt x="2886" y="285"/>
                </a:lnTo>
                <a:lnTo>
                  <a:pt x="2892" y="285"/>
                </a:lnTo>
                <a:lnTo>
                  <a:pt x="2892" y="292"/>
                </a:lnTo>
                <a:lnTo>
                  <a:pt x="1" y="304"/>
                </a:lnTo>
                <a:close/>
                <a:moveTo>
                  <a:pt x="2878" y="14"/>
                </a:moveTo>
                <a:lnTo>
                  <a:pt x="2878" y="14"/>
                </a:lnTo>
                <a:lnTo>
                  <a:pt x="13" y="26"/>
                </a:lnTo>
                <a:lnTo>
                  <a:pt x="14" y="291"/>
                </a:lnTo>
                <a:lnTo>
                  <a:pt x="2879" y="279"/>
                </a:lnTo>
                <a:lnTo>
                  <a:pt x="2878" y="14"/>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59"/>
          <p:cNvSpPr>
            <a:spLocks/>
          </p:cNvSpPr>
          <p:nvPr/>
        </p:nvSpPr>
        <p:spPr bwMode="auto">
          <a:xfrm>
            <a:off x="495300" y="3441700"/>
            <a:ext cx="2681288" cy="514350"/>
          </a:xfrm>
          <a:custGeom>
            <a:avLst/>
            <a:gdLst>
              <a:gd name="T0" fmla="*/ 0 w 2808"/>
              <a:gd name="T1" fmla="*/ 0 h 538"/>
              <a:gd name="T2" fmla="*/ 0 w 2808"/>
              <a:gd name="T3" fmla="*/ 0 h 538"/>
              <a:gd name="T4" fmla="*/ 2808 w 2808"/>
              <a:gd name="T5" fmla="*/ 0 h 538"/>
              <a:gd name="T6" fmla="*/ 2808 w 2808"/>
              <a:gd name="T7" fmla="*/ 538 h 538"/>
              <a:gd name="T8" fmla="*/ 0 w 2808"/>
              <a:gd name="T9" fmla="*/ 538 h 538"/>
              <a:gd name="T10" fmla="*/ 0 w 2808"/>
              <a:gd name="T11" fmla="*/ 0 h 538"/>
            </a:gdLst>
            <a:ahLst/>
            <a:cxnLst>
              <a:cxn ang="0">
                <a:pos x="T0" y="T1"/>
              </a:cxn>
              <a:cxn ang="0">
                <a:pos x="T2" y="T3"/>
              </a:cxn>
              <a:cxn ang="0">
                <a:pos x="T4" y="T5"/>
              </a:cxn>
              <a:cxn ang="0">
                <a:pos x="T6" y="T7"/>
              </a:cxn>
              <a:cxn ang="0">
                <a:pos x="T8" y="T9"/>
              </a:cxn>
              <a:cxn ang="0">
                <a:pos x="T10" y="T11"/>
              </a:cxn>
            </a:cxnLst>
            <a:rect l="0" t="0" r="r" b="b"/>
            <a:pathLst>
              <a:path w="2808" h="538">
                <a:moveTo>
                  <a:pt x="0" y="0"/>
                </a:moveTo>
                <a:lnTo>
                  <a:pt x="0" y="0"/>
                </a:lnTo>
                <a:lnTo>
                  <a:pt x="2808" y="0"/>
                </a:lnTo>
                <a:lnTo>
                  <a:pt x="2808" y="538"/>
                </a:lnTo>
                <a:lnTo>
                  <a:pt x="0" y="538"/>
                </a:lnTo>
                <a:lnTo>
                  <a:pt x="0" y="0"/>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60"/>
          <p:cNvSpPr>
            <a:spLocks noEditPoints="1"/>
          </p:cNvSpPr>
          <p:nvPr/>
        </p:nvSpPr>
        <p:spPr bwMode="auto">
          <a:xfrm>
            <a:off x="482600" y="3429000"/>
            <a:ext cx="2706688" cy="539750"/>
          </a:xfrm>
          <a:custGeom>
            <a:avLst/>
            <a:gdLst>
              <a:gd name="T0" fmla="*/ 0 w 2835"/>
              <a:gd name="T1" fmla="*/ 0 h 565"/>
              <a:gd name="T2" fmla="*/ 0 w 2835"/>
              <a:gd name="T3" fmla="*/ 0 h 565"/>
              <a:gd name="T4" fmla="*/ 2835 w 2835"/>
              <a:gd name="T5" fmla="*/ 0 h 565"/>
              <a:gd name="T6" fmla="*/ 2835 w 2835"/>
              <a:gd name="T7" fmla="*/ 565 h 565"/>
              <a:gd name="T8" fmla="*/ 0 w 2835"/>
              <a:gd name="T9" fmla="*/ 565 h 565"/>
              <a:gd name="T10" fmla="*/ 0 w 2835"/>
              <a:gd name="T11" fmla="*/ 0 h 565"/>
              <a:gd name="T12" fmla="*/ 2828 w 2835"/>
              <a:gd name="T13" fmla="*/ 558 h 565"/>
              <a:gd name="T14" fmla="*/ 2828 w 2835"/>
              <a:gd name="T15" fmla="*/ 558 h 565"/>
              <a:gd name="T16" fmla="*/ 2828 w 2835"/>
              <a:gd name="T17" fmla="*/ 551 h 565"/>
              <a:gd name="T18" fmla="*/ 2828 w 2835"/>
              <a:gd name="T19" fmla="*/ 558 h 565"/>
              <a:gd name="T20" fmla="*/ 13 w 2835"/>
              <a:gd name="T21" fmla="*/ 551 h 565"/>
              <a:gd name="T22" fmla="*/ 13 w 2835"/>
              <a:gd name="T23" fmla="*/ 551 h 565"/>
              <a:gd name="T24" fmla="*/ 2821 w 2835"/>
              <a:gd name="T25" fmla="*/ 551 h 565"/>
              <a:gd name="T26" fmla="*/ 2821 w 2835"/>
              <a:gd name="T27" fmla="*/ 13 h 565"/>
              <a:gd name="T28" fmla="*/ 13 w 2835"/>
              <a:gd name="T29" fmla="*/ 13 h 565"/>
              <a:gd name="T30" fmla="*/ 13 w 2835"/>
              <a:gd name="T31" fmla="*/ 55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5" h="565">
                <a:moveTo>
                  <a:pt x="0" y="0"/>
                </a:moveTo>
                <a:lnTo>
                  <a:pt x="0" y="0"/>
                </a:lnTo>
                <a:lnTo>
                  <a:pt x="2835" y="0"/>
                </a:lnTo>
                <a:lnTo>
                  <a:pt x="2835" y="565"/>
                </a:lnTo>
                <a:lnTo>
                  <a:pt x="0" y="565"/>
                </a:lnTo>
                <a:lnTo>
                  <a:pt x="0" y="0"/>
                </a:lnTo>
                <a:close/>
                <a:moveTo>
                  <a:pt x="2828" y="558"/>
                </a:moveTo>
                <a:lnTo>
                  <a:pt x="2828" y="558"/>
                </a:lnTo>
                <a:lnTo>
                  <a:pt x="2828" y="551"/>
                </a:lnTo>
                <a:lnTo>
                  <a:pt x="2828" y="558"/>
                </a:lnTo>
                <a:close/>
                <a:moveTo>
                  <a:pt x="13" y="551"/>
                </a:moveTo>
                <a:lnTo>
                  <a:pt x="13" y="551"/>
                </a:lnTo>
                <a:lnTo>
                  <a:pt x="2821" y="551"/>
                </a:lnTo>
                <a:lnTo>
                  <a:pt x="2821" y="13"/>
                </a:lnTo>
                <a:lnTo>
                  <a:pt x="13" y="13"/>
                </a:lnTo>
                <a:lnTo>
                  <a:pt x="13" y="551"/>
                </a:lnTo>
                <a:close/>
              </a:path>
            </a:pathLst>
          </a:custGeom>
          <a:solidFill>
            <a:srgbClr val="ECF7F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rgbClr val="000000"/>
                </a:solidFill>
                <a:effectLst/>
                <a:latin typeface="Arial" pitchFamily="34" charset="0"/>
                <a:cs typeface="Arial" pitchFamily="34" charset="0"/>
              </a:rPr>
              <a:t>Klasse 10</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rgbClr val="000000"/>
                </a:solidFill>
                <a:effectLst/>
                <a:latin typeface="Arial" pitchFamily="34" charset="0"/>
                <a:cs typeface="Arial" pitchFamily="34" charset="0"/>
              </a:rPr>
              <a:t>Klasse 9</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rgbClr val="000000"/>
                </a:solidFill>
                <a:effectLst/>
                <a:latin typeface="Arial" pitchFamily="34" charset="0"/>
                <a:cs typeface="Arial" pitchFamily="34" charset="0"/>
              </a:rPr>
              <a:t>Klasse 8</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rgbClr val="000000"/>
                </a:solidFill>
                <a:effectLst/>
                <a:latin typeface="Arial" pitchFamily="34" charset="0"/>
                <a:cs typeface="Arial" pitchFamily="34" charset="0"/>
              </a:rPr>
              <a:t>Klasse 7</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200150" cy="2365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rgbClr val="000000"/>
                </a:solidFill>
                <a:effectLst/>
                <a:latin typeface="Arial" pitchFamily="34" charset="0"/>
                <a:cs typeface="Arial" pitchFamily="34" charset="0"/>
              </a:rPr>
              <a:t>Orientierungs-</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rgbClr val="000000"/>
                </a:solidFill>
                <a:effectLst/>
                <a:latin typeface="Arial" pitchFamily="34" charset="0"/>
                <a:cs typeface="Arial" pitchFamily="34" charset="0"/>
              </a:rPr>
              <a:t>stufe 5/6</a:t>
            </a: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74950" y="2351088"/>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rgbClr val="4192C4"/>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87" name="Freeform 76"/>
          <p:cNvSpPr>
            <a:spLocks/>
          </p:cNvSpPr>
          <p:nvPr/>
        </p:nvSpPr>
        <p:spPr bwMode="auto">
          <a:xfrm>
            <a:off x="2770188" y="2343150"/>
            <a:ext cx="473075" cy="279400"/>
          </a:xfrm>
          <a:custGeom>
            <a:avLst/>
            <a:gdLst>
              <a:gd name="T0" fmla="*/ 489 w 496"/>
              <a:gd name="T1" fmla="*/ 285 h 292"/>
              <a:gd name="T2" fmla="*/ 489 w 496"/>
              <a:gd name="T3" fmla="*/ 285 h 292"/>
              <a:gd name="T4" fmla="*/ 489 w 496"/>
              <a:gd name="T5" fmla="*/ 278 h 292"/>
              <a:gd name="T6" fmla="*/ 13 w 496"/>
              <a:gd name="T7" fmla="*/ 278 h 292"/>
              <a:gd name="T8" fmla="*/ 13 w 496"/>
              <a:gd name="T9" fmla="*/ 14 h 292"/>
              <a:gd name="T10" fmla="*/ 483 w 496"/>
              <a:gd name="T11" fmla="*/ 14 h 292"/>
              <a:gd name="T12" fmla="*/ 483 w 496"/>
              <a:gd name="T13" fmla="*/ 285 h 292"/>
              <a:gd name="T14" fmla="*/ 489 w 496"/>
              <a:gd name="T15" fmla="*/ 285 h 292"/>
              <a:gd name="T16" fmla="*/ 489 w 496"/>
              <a:gd name="T17" fmla="*/ 278 h 292"/>
              <a:gd name="T18" fmla="*/ 489 w 496"/>
              <a:gd name="T19" fmla="*/ 285 h 292"/>
              <a:gd name="T20" fmla="*/ 496 w 496"/>
              <a:gd name="T21" fmla="*/ 285 h 292"/>
              <a:gd name="T22" fmla="*/ 496 w 496"/>
              <a:gd name="T23" fmla="*/ 0 h 292"/>
              <a:gd name="T24" fmla="*/ 0 w 496"/>
              <a:gd name="T25" fmla="*/ 0 h 292"/>
              <a:gd name="T26" fmla="*/ 0 w 496"/>
              <a:gd name="T27" fmla="*/ 292 h 292"/>
              <a:gd name="T28" fmla="*/ 496 w 496"/>
              <a:gd name="T29" fmla="*/ 292 h 292"/>
              <a:gd name="T30" fmla="*/ 496 w 496"/>
              <a:gd name="T31" fmla="*/ 285 h 292"/>
              <a:gd name="T32" fmla="*/ 489 w 496"/>
              <a:gd name="T33"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6" h="292">
                <a:moveTo>
                  <a:pt x="489" y="285"/>
                </a:moveTo>
                <a:lnTo>
                  <a:pt x="489" y="285"/>
                </a:lnTo>
                <a:lnTo>
                  <a:pt x="489" y="278"/>
                </a:lnTo>
                <a:lnTo>
                  <a:pt x="13" y="278"/>
                </a:lnTo>
                <a:lnTo>
                  <a:pt x="13" y="14"/>
                </a:lnTo>
                <a:lnTo>
                  <a:pt x="483" y="14"/>
                </a:lnTo>
                <a:lnTo>
                  <a:pt x="483" y="285"/>
                </a:lnTo>
                <a:lnTo>
                  <a:pt x="489" y="285"/>
                </a:lnTo>
                <a:lnTo>
                  <a:pt x="489" y="278"/>
                </a:lnTo>
                <a:lnTo>
                  <a:pt x="489" y="285"/>
                </a:lnTo>
                <a:lnTo>
                  <a:pt x="496" y="285"/>
                </a:lnTo>
                <a:lnTo>
                  <a:pt x="496" y="0"/>
                </a:lnTo>
                <a:lnTo>
                  <a:pt x="0" y="0"/>
                </a:lnTo>
                <a:lnTo>
                  <a:pt x="0" y="292"/>
                </a:lnTo>
                <a:lnTo>
                  <a:pt x="496" y="292"/>
                </a:lnTo>
                <a:lnTo>
                  <a:pt x="496" y="285"/>
                </a:lnTo>
                <a:lnTo>
                  <a:pt x="489" y="285"/>
                </a:lnTo>
                <a:close/>
              </a:path>
            </a:pathLst>
          </a:custGeom>
          <a:solidFill>
            <a:srgbClr val="4192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rgbClr val="4192C4"/>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1" name="Freeform 90"/>
          <p:cNvSpPr>
            <a:spLocks/>
          </p:cNvSpPr>
          <p:nvPr/>
        </p:nvSpPr>
        <p:spPr bwMode="auto">
          <a:xfrm>
            <a:off x="2816225" y="2024063"/>
            <a:ext cx="120650" cy="0"/>
          </a:xfrm>
          <a:custGeom>
            <a:avLst/>
            <a:gdLst>
              <a:gd name="T0" fmla="*/ 0 w 127"/>
              <a:gd name="T1" fmla="*/ 0 w 127"/>
              <a:gd name="T2" fmla="*/ 127 w 127"/>
            </a:gdLst>
            <a:ahLst/>
            <a:cxnLst>
              <a:cxn ang="0">
                <a:pos x="T0" y="0"/>
              </a:cxn>
              <a:cxn ang="0">
                <a:pos x="T1" y="0"/>
              </a:cxn>
              <a:cxn ang="0">
                <a:pos x="T2" y="0"/>
              </a:cxn>
            </a:cxnLst>
            <a:rect l="0" t="0" r="r" b="b"/>
            <a:pathLst>
              <a:path w="127">
                <a:moveTo>
                  <a:pt x="0" y="0"/>
                </a:moveTo>
                <a:lnTo>
                  <a:pt x="0" y="0"/>
                </a:lnTo>
                <a:lnTo>
                  <a:pt x="127" y="0"/>
                </a:lnTo>
              </a:path>
            </a:pathLst>
          </a:custGeom>
          <a:solidFill>
            <a:srgbClr val="44B9C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91"/>
          <p:cNvSpPr>
            <a:spLocks/>
          </p:cNvSpPr>
          <p:nvPr/>
        </p:nvSpPr>
        <p:spPr bwMode="auto">
          <a:xfrm>
            <a:off x="2779713" y="1778000"/>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rgbClr val="44B9C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92"/>
          <p:cNvSpPr>
            <a:spLocks/>
          </p:cNvSpPr>
          <p:nvPr/>
        </p:nvSpPr>
        <p:spPr bwMode="auto">
          <a:xfrm>
            <a:off x="3357563" y="2430463"/>
            <a:ext cx="122238" cy="0"/>
          </a:xfrm>
          <a:custGeom>
            <a:avLst/>
            <a:gdLst>
              <a:gd name="T0" fmla="*/ 0 w 127"/>
              <a:gd name="T1" fmla="*/ 0 w 127"/>
              <a:gd name="T2" fmla="*/ 127 w 127"/>
            </a:gdLst>
            <a:ahLst/>
            <a:cxnLst>
              <a:cxn ang="0">
                <a:pos x="T0" y="0"/>
              </a:cxn>
              <a:cxn ang="0">
                <a:pos x="T1" y="0"/>
              </a:cxn>
              <a:cxn ang="0">
                <a:pos x="T2" y="0"/>
              </a:cxn>
            </a:cxnLst>
            <a:rect l="0" t="0" r="r" b="b"/>
            <a:pathLst>
              <a:path w="127">
                <a:moveTo>
                  <a:pt x="0" y="0"/>
                </a:moveTo>
                <a:lnTo>
                  <a:pt x="0" y="0"/>
                </a:lnTo>
                <a:lnTo>
                  <a:pt x="127" y="0"/>
                </a:lnTo>
              </a:path>
            </a:pathLst>
          </a:custGeom>
          <a:solidFill>
            <a:srgbClr val="4192C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2638" y="2184400"/>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rgbClr val="4192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rgbClr val="4192C4"/>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rgbClr val="4192C4"/>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48" name="Richtungspfeil 47"/>
          <p:cNvSpPr/>
          <p:nvPr/>
        </p:nvSpPr>
        <p:spPr>
          <a:xfrm>
            <a:off x="5441094" y="2351616"/>
            <a:ext cx="55468" cy="199269"/>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433474" y="3075516"/>
            <a:ext cx="55468" cy="199269"/>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rgbClr val="44B9C2"/>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(Mittleres 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rgbClr val="4192C4"/>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(Grundlegendes Niveau)</a:t>
            </a:r>
            <a:endParaRPr lang="de-DE" altLang="de-DE" dirty="0">
              <a:latin typeface="Arial" pitchFamily="34" charset="0"/>
              <a:cs typeface="Arial" pitchFamily="34" charset="0"/>
            </a:endParaRPr>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11</a:t>
            </a:r>
            <a:endParaRPr lang="de-DE" dirty="0"/>
          </a:p>
        </p:txBody>
      </p:sp>
      <p:sp>
        <p:nvSpPr>
          <p:cNvPr id="8" name="Inhaltsplatzhalter 1"/>
          <p:cNvSpPr>
            <a:spLocks noGrp="1"/>
          </p:cNvSpPr>
          <p:nvPr>
            <p:ph idx="1"/>
          </p:nvPr>
        </p:nvSpPr>
        <p:spPr>
          <a:xfrm>
            <a:off x="478086" y="138951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endParaRPr lang="de-DE" sz="1600" dirty="0" smtClean="0">
              <a:solidFill>
                <a:schemeClr val="tx1">
                  <a:lumMod val="75000"/>
                  <a:lumOff val="25000"/>
                </a:schemeClr>
              </a:solidFill>
              <a:latin typeface="Garamond"/>
              <a:cs typeface="Garamond"/>
            </a:endParaRPr>
          </a:p>
          <a:p>
            <a:r>
              <a:rPr lang="de-DE" sz="1600" dirty="0" smtClean="0">
                <a:solidFill>
                  <a:schemeClr val="tx1">
                    <a:lumMod val="75000"/>
                    <a:lumOff val="25000"/>
                  </a:schemeClr>
                </a:solidFill>
                <a:latin typeface="Arial"/>
                <a:cs typeface="Arial"/>
              </a:rPr>
              <a:t>8-jähriger Bildungsgang zum Abitur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a:t>
            </a:r>
            <a:r>
              <a:rPr lang="de-DE" sz="1600" dirty="0" smtClean="0">
                <a:solidFill>
                  <a:schemeClr val="tx1">
                    <a:lumMod val="75000"/>
                    <a:lumOff val="25000"/>
                  </a:schemeClr>
                </a:solidFill>
                <a:latin typeface="Arial"/>
                <a:cs typeface="Arial"/>
              </a:rPr>
              <a:t>reite </a:t>
            </a:r>
            <a:r>
              <a:rPr lang="de-DE" sz="1600" dirty="0">
                <a:solidFill>
                  <a:schemeClr val="tx1">
                    <a:lumMod val="75000"/>
                    <a:lumOff val="25000"/>
                  </a:schemeClr>
                </a:solidFill>
                <a:latin typeface="Arial"/>
                <a:cs typeface="Arial"/>
              </a:rPr>
              <a:t>und vertiefte Allgemeinbildung </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Förderung der Fähigkeiten</a:t>
            </a:r>
          </a:p>
          <a:p>
            <a:pPr lvl="1">
              <a:buFont typeface="Symbol" charset="2"/>
              <a:buChar char="-"/>
            </a:pPr>
            <a:r>
              <a:rPr lang="de-DE" sz="1600" dirty="0" smtClean="0">
                <a:solidFill>
                  <a:schemeClr val="tx1">
                    <a:lumMod val="75000"/>
                    <a:lumOff val="25000"/>
                  </a:schemeClr>
                </a:solidFill>
                <a:latin typeface="Arial"/>
                <a:cs typeface="Arial"/>
              </a:rPr>
              <a:t>theoretische </a:t>
            </a:r>
            <a:r>
              <a:rPr lang="de-DE" sz="1600" dirty="0">
                <a:solidFill>
                  <a:schemeClr val="tx1">
                    <a:lumMod val="75000"/>
                    <a:lumOff val="25000"/>
                  </a:schemeClr>
                </a:solidFill>
                <a:latin typeface="Arial"/>
                <a:cs typeface="Arial"/>
              </a:rPr>
              <a:t>E</a:t>
            </a:r>
            <a:r>
              <a:rPr lang="de-DE" sz="1600" dirty="0" smtClean="0">
                <a:solidFill>
                  <a:schemeClr val="tx1">
                    <a:lumMod val="75000"/>
                    <a:lumOff val="25000"/>
                  </a:schemeClr>
                </a:solidFill>
                <a:latin typeface="Arial"/>
                <a:cs typeface="Arial"/>
              </a:rPr>
              <a:t>rkenntnisse nachzuvollziehen</a:t>
            </a:r>
          </a:p>
          <a:p>
            <a:pPr lvl="1">
              <a:buFont typeface="Symbol" charset="2"/>
              <a:buChar char="-"/>
            </a:pPr>
            <a:r>
              <a:rPr lang="de-DE" sz="1600" dirty="0" smtClean="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smtClean="0">
                <a:solidFill>
                  <a:schemeClr val="tx1">
                    <a:lumMod val="75000"/>
                    <a:lumOff val="25000"/>
                  </a:schemeClr>
                </a:solidFill>
                <a:latin typeface="Arial"/>
                <a:cs typeface="Arial"/>
              </a:rPr>
              <a:t>vielschichtige Zusammenhänge zu durchschauen</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musisch</a:t>
            </a:r>
            <a:r>
              <a:rPr lang="de-DE" sz="1600" dirty="0">
                <a:solidFill>
                  <a:schemeClr val="tx1">
                    <a:lumMod val="75000"/>
                    <a:lumOff val="25000"/>
                  </a:schemeClr>
                </a:solidFill>
                <a:latin typeface="Arial"/>
                <a:cs typeface="Arial"/>
              </a:rPr>
              <a:t>-ästhetischen </a:t>
            </a:r>
            <a:r>
              <a:rPr lang="de-DE" sz="1600" dirty="0" smtClean="0">
                <a:solidFill>
                  <a:schemeClr val="tx1">
                    <a:lumMod val="75000"/>
                    <a:lumOff val="25000"/>
                  </a:schemeClr>
                </a:solidFill>
                <a:latin typeface="Arial"/>
                <a:cs typeface="Arial"/>
              </a:rPr>
              <a:t>Bereich</a:t>
            </a:r>
            <a:endParaRPr lang="de-DE" sz="1600" dirty="0">
              <a:solidFill>
                <a:schemeClr val="tx1">
                  <a:lumMod val="75000"/>
                  <a:lumOff val="25000"/>
                </a:schemeClr>
              </a:solidFill>
              <a:latin typeface="Arial"/>
              <a:cs typeface="Arial"/>
            </a:endParaRP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a:t>Das </a:t>
            </a:r>
            <a:r>
              <a:rPr lang="de-DE" sz="3200" dirty="0" smtClean="0"/>
              <a:t>Gymnasium</a:t>
            </a:r>
            <a:endParaRPr lang="de-DE" sz="3200" dirty="0"/>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614742" y="1484784"/>
            <a:ext cx="3240000" cy="2160240"/>
          </a:xfrm>
          <a:prstGeom prst="rect">
            <a:avLst/>
          </a:prstGeom>
        </p:spPr>
      </p:pic>
      <p:sp>
        <p:nvSpPr>
          <p:cNvPr id="12" name="Rechteck 11"/>
          <p:cNvSpPr/>
          <p:nvPr/>
        </p:nvSpPr>
        <p:spPr>
          <a:xfrm>
            <a:off x="468313" y="1484784"/>
            <a:ext cx="8362504"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869152"/>
            <a:ext cx="8380411" cy="288040"/>
          </a:xfrm>
          <a:prstGeom prst="rect">
            <a:avLst/>
          </a:prstGeom>
          <a:solidFill>
            <a:srgbClr val="1E90BC">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229192"/>
            <a:ext cx="8380411" cy="288040"/>
          </a:xfrm>
          <a:prstGeom prst="rect">
            <a:avLst/>
          </a:prstGeom>
          <a:solidFill>
            <a:srgbClr val="1E90B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p:txBody>
          <a:bodyPr/>
          <a:lstStyle/>
          <a:p>
            <a:r>
              <a:rPr lang="de-DE" dirty="0" smtClean="0">
                <a:solidFill>
                  <a:srgbClr val="C9C9C9">
                    <a:lumMod val="50000"/>
                  </a:srgbClr>
                </a:solidFill>
              </a:rPr>
              <a:t>Folie 12</a:t>
            </a:r>
            <a:endParaRPr lang="de-DE" dirty="0">
              <a:solidFill>
                <a:srgbClr val="C9C9C9">
                  <a:lumMod val="50000"/>
                </a:srgbClr>
              </a:solidFill>
            </a:endParaRPr>
          </a:p>
        </p:txBody>
      </p:sp>
      <p:sp>
        <p:nvSpPr>
          <p:cNvPr id="7" name="Inhaltsplatzhalter 1"/>
          <p:cNvSpPr>
            <a:spLocks noGrp="1"/>
          </p:cNvSpPr>
          <p:nvPr>
            <p:ph idx="1"/>
          </p:nvPr>
        </p:nvSpPr>
        <p:spPr>
          <a:xfrm>
            <a:off x="484636" y="131279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pPr>
            <a:endParaRPr lang="de-DE" sz="1600" dirty="0">
              <a:latin typeface="Garamond"/>
              <a:cs typeface="Garamond"/>
            </a:endParaRPr>
          </a:p>
          <a:p>
            <a:pPr>
              <a:lnSpc>
                <a:spcPct val="120000"/>
              </a:lnSpc>
              <a:buFont typeface="Arial"/>
              <a:buChar char="•"/>
            </a:pPr>
            <a:r>
              <a:rPr lang="de-DE" sz="1600" dirty="0" smtClean="0">
                <a:solidFill>
                  <a:schemeClr val="tx1">
                    <a:lumMod val="75000"/>
                    <a:lumOff val="25000"/>
                  </a:schemeClr>
                </a:solidFill>
                <a:latin typeface="Arial"/>
                <a:cs typeface="Arial"/>
              </a:rPr>
              <a:t>„</a:t>
            </a:r>
            <a:r>
              <a:rPr lang="de-DE" sz="1600" dirty="0">
                <a:solidFill>
                  <a:schemeClr val="tx1">
                    <a:lumMod val="75000"/>
                    <a:lumOff val="25000"/>
                  </a:schemeClr>
                </a:solidFill>
                <a:latin typeface="Arial"/>
                <a:cs typeface="Arial"/>
              </a:rPr>
              <a:t>Gut ankommen </a:t>
            </a:r>
            <a:r>
              <a:rPr lang="de-DE" sz="1600" dirty="0" smtClean="0">
                <a:solidFill>
                  <a:schemeClr val="tx1">
                    <a:lumMod val="75000"/>
                    <a:lumOff val="25000"/>
                  </a:schemeClr>
                </a:solidFill>
                <a:latin typeface="Arial"/>
                <a:cs typeface="Arial"/>
              </a:rPr>
              <a:t>am Gymnasium“</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individuelle Förderung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in Klasse 5</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smtClean="0">
                <a:solidFill>
                  <a:schemeClr val="tx1">
                    <a:lumMod val="75000"/>
                    <a:lumOff val="25000"/>
                  </a:schemeClr>
                </a:solidFill>
                <a:latin typeface="Arial"/>
                <a:cs typeface="Arial"/>
              </a:rPr>
              <a:t>2. Fremdsprache ab </a:t>
            </a:r>
            <a:r>
              <a:rPr lang="de-DE" sz="1600" dirty="0">
                <a:solidFill>
                  <a:schemeClr val="tx1">
                    <a:lumMod val="75000"/>
                    <a:lumOff val="25000"/>
                  </a:schemeClr>
                </a:solidFill>
                <a:latin typeface="Arial"/>
                <a:cs typeface="Arial"/>
              </a:rPr>
              <a:t>Klasse </a:t>
            </a:r>
            <a:r>
              <a:rPr lang="de-DE" sz="1600" dirty="0" smtClean="0">
                <a:solidFill>
                  <a:schemeClr val="tx1">
                    <a:lumMod val="75000"/>
                    <a:lumOff val="25000"/>
                  </a:schemeClr>
                </a:solidFill>
                <a:latin typeface="Arial"/>
                <a:cs typeface="Arial"/>
              </a:rPr>
              <a:t>6 verpflichtend</a:t>
            </a:r>
          </a:p>
          <a:p>
            <a:pPr marL="109728" indent="0">
              <a:buNone/>
            </a:pPr>
            <a:endParaRPr lang="de-DE" sz="1600" dirty="0" smtClean="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solidFill>
                  <a:srgbClr val="000000">
                    <a:lumMod val="75000"/>
                    <a:lumOff val="25000"/>
                  </a:srgbClr>
                </a:solidFill>
              </a:rPr>
              <a:t>Das Gymnasium</a:t>
            </a:r>
            <a:endParaRPr lang="de-DE" sz="3200" dirty="0">
              <a:solidFill>
                <a:srgbClr val="000000">
                  <a:lumMod val="75000"/>
                  <a:lumOff val="25000"/>
                </a:srgbClr>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1571170486"/>
              </p:ext>
            </p:extLst>
          </p:nvPr>
        </p:nvGraphicFramePr>
        <p:xfrm>
          <a:off x="529208" y="4869160"/>
          <a:ext cx="7715200" cy="720080"/>
        </p:xfrm>
        <a:graphic>
          <a:graphicData uri="http://schemas.openxmlformats.org/drawingml/2006/table">
            <a:tbl>
              <a:tblPr firstRow="1" bandRow="1">
                <a:tableStyleId>{2D5ABB26-0587-4C30-8999-92F81FD0307C}</a:tableStyleId>
              </a:tblPr>
              <a:tblGrid>
                <a:gridCol w="1338999"/>
                <a:gridCol w="6376201"/>
              </a:tblGrid>
              <a:tr h="3600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tr>
            </a:tbl>
          </a:graphicData>
        </a:graphic>
      </p:graphicFrame>
      <p:sp>
        <p:nvSpPr>
          <p:cNvPr id="12" name="Abgerundetes Rechteck 11"/>
          <p:cNvSpPr/>
          <p:nvPr/>
        </p:nvSpPr>
        <p:spPr>
          <a:xfrm>
            <a:off x="5444027" y="1844824"/>
            <a:ext cx="3600400"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a:solidFill>
                  <a:schemeClr val="tx1">
                    <a:lumMod val="75000"/>
                    <a:lumOff val="25000"/>
                  </a:schemeClr>
                </a:solidFill>
                <a:latin typeface="Arial"/>
                <a:cs typeface="Arial"/>
              </a:rPr>
              <a:t>Dritte Fremdsprache </a:t>
            </a:r>
          </a:p>
          <a:p>
            <a:pPr marL="285750" indent="-285750">
              <a:buFont typeface="Arial"/>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a:t>
            </a:r>
            <a:r>
              <a:rPr lang="de-DE" sz="1600" dirty="0" smtClean="0">
                <a:solidFill>
                  <a:schemeClr val="tx1">
                    <a:lumMod val="75000"/>
                    <a:lumOff val="25000"/>
                  </a:schemeClr>
                </a:solidFill>
                <a:latin typeface="Arial"/>
                <a:cs typeface="Arial"/>
              </a:rPr>
              <a:t>                  Bildende </a:t>
            </a:r>
            <a:r>
              <a:rPr lang="de-DE" sz="1600" dirty="0">
                <a:solidFill>
                  <a:schemeClr val="tx1">
                    <a:lumMod val="75000"/>
                    <a:lumOff val="25000"/>
                  </a:schemeClr>
                </a:solidFill>
                <a:latin typeface="Arial"/>
                <a:cs typeface="Arial"/>
              </a:rPr>
              <a:t>Kunst</a:t>
            </a:r>
          </a:p>
        </p:txBody>
      </p:sp>
      <p:sp>
        <p:nvSpPr>
          <p:cNvPr id="10" name="Rechteck 9"/>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372018" y="1988840"/>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467544" y="6093336"/>
            <a:ext cx="917952" cy="360000"/>
          </a:xfrm>
        </p:spPr>
        <p:txBody>
          <a:bodyPr/>
          <a:lstStyle/>
          <a:p>
            <a:r>
              <a:rPr lang="de-DE" dirty="0" err="1"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6093336"/>
            <a:ext cx="886737" cy="360000"/>
          </a:xfrm>
        </p:spPr>
        <p:txBody>
          <a:bodyPr/>
          <a:lstStyle/>
          <a:p>
            <a:r>
              <a:rPr lang="de-DE" dirty="0" smtClean="0">
                <a:solidFill>
                  <a:srgbClr val="C9C9C9">
                    <a:lumMod val="50000"/>
                  </a:srgbClr>
                </a:solidFill>
              </a:rPr>
              <a:t>Folie 13</a:t>
            </a:r>
            <a:endParaRPr lang="de-DE" dirty="0">
              <a:solidFill>
                <a:srgbClr val="C9C9C9">
                  <a:lumMod val="50000"/>
                </a:srgbClr>
              </a:solidFill>
            </a:endParaRPr>
          </a:p>
        </p:txBody>
      </p:sp>
      <p:sp>
        <p:nvSpPr>
          <p:cNvPr id="7" name="Inhaltsplatzhalter 1"/>
          <p:cNvSpPr>
            <a:spLocks noGrp="1"/>
          </p:cNvSpPr>
          <p:nvPr>
            <p:ph idx="1"/>
          </p:nvPr>
        </p:nvSpPr>
        <p:spPr>
          <a:xfrm>
            <a:off x="490910" y="1639976"/>
            <a:ext cx="4896544"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marL="109728" indent="0">
              <a:buNone/>
            </a:pPr>
            <a:r>
              <a:rPr lang="de-DE" sz="1600" dirty="0" smtClean="0">
                <a:solidFill>
                  <a:schemeClr val="tx1">
                    <a:lumMod val="75000"/>
                    <a:lumOff val="25000"/>
                  </a:schemeClr>
                </a:solidFill>
                <a:latin typeface="Arial"/>
                <a:cs typeface="Arial"/>
              </a:rPr>
              <a:t>Vermittlung einer grundlegenden und erweiterten Bildung wie auch einer breiten und vertieften Allgemeinbildung. D.h. Vermittlung des </a:t>
            </a:r>
            <a:endParaRPr lang="de-DE" sz="1600" dirty="0">
              <a:solidFill>
                <a:schemeClr val="tx1">
                  <a:lumMod val="75000"/>
                  <a:lumOff val="25000"/>
                </a:schemeClr>
              </a:solidFill>
              <a:latin typeface="Arial"/>
              <a:cs typeface="Arial"/>
            </a:endParaRPr>
          </a:p>
          <a:p>
            <a:pPr marL="347663" indent="0">
              <a:buNone/>
            </a:pPr>
            <a:r>
              <a:rPr lang="de-DE" sz="1600" dirty="0" smtClean="0">
                <a:solidFill>
                  <a:srgbClr val="4774B2"/>
                </a:solidFill>
                <a:latin typeface="Arial"/>
                <a:cs typeface="Arial"/>
              </a:rPr>
              <a:t>grundlegenden Niveaus 	</a:t>
            </a:r>
            <a:r>
              <a:rPr lang="de-DE" sz="1600" b="1" dirty="0" smtClean="0">
                <a:solidFill>
                  <a:srgbClr val="4774B2"/>
                </a:solidFill>
                <a:latin typeface="Arial"/>
                <a:cs typeface="Arial"/>
              </a:rPr>
              <a:t>(G)</a:t>
            </a:r>
            <a:r>
              <a:rPr lang="de-DE" sz="1600" dirty="0" smtClean="0">
                <a:solidFill>
                  <a:srgbClr val="4774B2"/>
                </a:solidFill>
                <a:latin typeface="Arial"/>
                <a:cs typeface="Arial"/>
              </a:rPr>
              <a:t> </a:t>
            </a:r>
            <a:r>
              <a:rPr lang="de-DE" sz="1600" dirty="0" smtClean="0">
                <a:solidFill>
                  <a:schemeClr val="tx1"/>
                </a:solidFill>
                <a:latin typeface="Arial"/>
                <a:cs typeface="Arial"/>
              </a:rPr>
              <a:t>	</a:t>
            </a:r>
            <a:br>
              <a:rPr lang="de-DE" sz="1600" dirty="0" smtClean="0">
                <a:solidFill>
                  <a:schemeClr val="tx1"/>
                </a:solidFill>
                <a:latin typeface="Arial"/>
                <a:cs typeface="Arial"/>
              </a:rPr>
            </a:br>
            <a:r>
              <a:rPr lang="de-DE" sz="1600" dirty="0" smtClean="0">
                <a:solidFill>
                  <a:schemeClr val="tx1">
                    <a:lumMod val="75000"/>
                    <a:lumOff val="25000"/>
                  </a:schemeClr>
                </a:solidFill>
                <a:latin typeface="Arial"/>
                <a:cs typeface="Arial"/>
              </a:rPr>
              <a:t>(Ziel: Hauptschulabschluss),</a:t>
            </a:r>
          </a:p>
          <a:p>
            <a:pPr marL="347663" indent="0">
              <a:buNone/>
            </a:pPr>
            <a:r>
              <a:rPr lang="de-DE" sz="1600" dirty="0" smtClean="0">
                <a:solidFill>
                  <a:srgbClr val="1E90BC"/>
                </a:solidFill>
                <a:latin typeface="Arial"/>
                <a:cs typeface="Arial"/>
              </a:rPr>
              <a:t>mittleren Niveaus	</a:t>
            </a:r>
            <a:r>
              <a:rPr lang="de-DE" sz="1600" b="1" dirty="0" smtClean="0">
                <a:solidFill>
                  <a:srgbClr val="1E90BC"/>
                </a:solidFill>
                <a:latin typeface="Arial"/>
                <a:cs typeface="Arial"/>
              </a:rPr>
              <a:t>(M)</a:t>
            </a:r>
            <a:r>
              <a:rPr lang="de-DE" sz="1600" dirty="0" smtClean="0">
                <a:solidFill>
                  <a:srgbClr val="1E90BC"/>
                </a:solidFill>
                <a:latin typeface="Arial"/>
                <a:cs typeface="Arial"/>
              </a:rPr>
              <a:t> </a:t>
            </a:r>
            <a:r>
              <a:rPr lang="de-DE" sz="1600" dirty="0" smtClean="0">
                <a:solidFill>
                  <a:schemeClr val="tx1"/>
                </a:solidFill>
                <a:latin typeface="Arial"/>
                <a:cs typeface="Arial"/>
              </a:rPr>
              <a:t>	</a:t>
            </a:r>
            <a:br>
              <a:rPr lang="de-DE" sz="1600" dirty="0" smtClean="0">
                <a:solidFill>
                  <a:schemeClr val="tx1"/>
                </a:solidFill>
                <a:latin typeface="Arial"/>
                <a:cs typeface="Arial"/>
              </a:rPr>
            </a:br>
            <a:r>
              <a:rPr lang="de-DE" sz="1600" dirty="0" smtClean="0">
                <a:solidFill>
                  <a:schemeClr val="tx1">
                    <a:lumMod val="75000"/>
                    <a:lumOff val="25000"/>
                  </a:schemeClr>
                </a:solidFill>
                <a:latin typeface="Arial"/>
                <a:cs typeface="Arial"/>
              </a:rPr>
              <a:t>(Ziel: Realschulabschluss) oder </a:t>
            </a:r>
          </a:p>
          <a:p>
            <a:pPr marL="347663" indent="0">
              <a:buNone/>
            </a:pPr>
            <a:r>
              <a:rPr lang="de-DE" sz="1600" dirty="0" smtClean="0">
                <a:solidFill>
                  <a:srgbClr val="1EBCC2"/>
                </a:solidFill>
                <a:latin typeface="Arial"/>
                <a:cs typeface="Arial"/>
              </a:rPr>
              <a:t>erweiterten Niveaus </a:t>
            </a:r>
            <a:r>
              <a:rPr lang="de-DE" sz="1600" dirty="0">
                <a:solidFill>
                  <a:srgbClr val="1EBCC2"/>
                </a:solidFill>
                <a:latin typeface="Arial"/>
                <a:cs typeface="Arial"/>
              </a:rPr>
              <a:t> </a:t>
            </a:r>
            <a:r>
              <a:rPr lang="de-DE" sz="1600" dirty="0" smtClean="0">
                <a:solidFill>
                  <a:srgbClr val="1EBCC2"/>
                </a:solidFill>
                <a:latin typeface="Arial"/>
                <a:cs typeface="Arial"/>
              </a:rPr>
              <a:t>    	</a:t>
            </a:r>
            <a:r>
              <a:rPr lang="de-DE" sz="1600" b="1" dirty="0" smtClean="0">
                <a:solidFill>
                  <a:srgbClr val="1EBCC2"/>
                </a:solidFill>
                <a:latin typeface="Arial"/>
                <a:cs typeface="Arial"/>
              </a:rPr>
              <a:t>(E)                         </a:t>
            </a:r>
            <a:r>
              <a:rPr lang="de-DE" sz="1600" dirty="0" smtClean="0">
                <a:solidFill>
                  <a:schemeClr val="tx1">
                    <a:lumMod val="75000"/>
                    <a:lumOff val="25000"/>
                  </a:schemeClr>
                </a:solidFill>
                <a:latin typeface="Arial"/>
                <a:cs typeface="Arial"/>
              </a:rPr>
              <a:t>(Ziel: allgemeine Hochschulreife)</a:t>
            </a:r>
          </a:p>
          <a:p>
            <a:pPr marL="347663" indent="0">
              <a:buNone/>
            </a:pPr>
            <a:endParaRPr lang="de-DE" sz="1600" dirty="0" smtClean="0">
              <a:solidFill>
                <a:schemeClr val="tx1"/>
              </a:solidFill>
              <a:latin typeface="Garamond"/>
              <a:cs typeface="Garamond"/>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solidFill>
                  <a:srgbClr val="000000">
                    <a:lumMod val="75000"/>
                    <a:lumOff val="25000"/>
                  </a:srgbClr>
                </a:solidFill>
              </a:rPr>
              <a:t>Die Gemeinschaftsschule</a:t>
            </a:r>
            <a:endParaRPr lang="de-DE" sz="3200" dirty="0">
              <a:solidFill>
                <a:srgbClr val="000000">
                  <a:lumMod val="75000"/>
                  <a:lumOff val="25000"/>
                </a:srgbClr>
              </a:solidFill>
            </a:endParaRPr>
          </a:p>
        </p:txBody>
      </p:sp>
      <p:pic>
        <p:nvPicPr>
          <p:cNvPr id="2" name="Bild 1" descr="Foto Folie 13.jpg"/>
          <p:cNvPicPr>
            <a:picLocks noChangeAspect="1"/>
          </p:cNvPicPr>
          <p:nvPr/>
        </p:nvPicPr>
        <p:blipFill rotWithShape="1">
          <a:blip r:embed="rId3">
            <a:extLst>
              <a:ext uri="{28A0092B-C50C-407E-A947-70E740481C1C}">
                <a14:useLocalDpi xmlns:a14="http://schemas.microsoft.com/office/drawing/2010/main" val="0"/>
              </a:ext>
            </a:extLst>
          </a:blip>
          <a:srcRect l="1" t="-1" r="11776" b="10717"/>
          <a:stretch/>
        </p:blipFill>
        <p:spPr>
          <a:xfrm>
            <a:off x="5611862" y="1484784"/>
            <a:ext cx="3240000" cy="2160000"/>
          </a:xfrm>
          <a:prstGeom prst="rect">
            <a:avLst/>
          </a:prstGeom>
        </p:spPr>
      </p:pic>
      <p:sp>
        <p:nvSpPr>
          <p:cNvPr id="12" name="Rechteck 11"/>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634926" y="4087104"/>
            <a:ext cx="8208912" cy="1669688"/>
          </a:xfrm>
          <a:prstGeom prst="rect">
            <a:avLst/>
          </a:prstGeom>
          <a:noFill/>
        </p:spPr>
        <p:txBody>
          <a:bodyPr wrap="square" rtlCol="0">
            <a:spAutoFit/>
          </a:bodyPr>
          <a:lstStyle/>
          <a:p>
            <a:r>
              <a:rPr lang="de-DE" altLang="de-DE" sz="1600" dirty="0">
                <a:solidFill>
                  <a:schemeClr val="tx1">
                    <a:lumMod val="75000"/>
                    <a:lumOff val="25000"/>
                  </a:schemeClr>
                </a:solidFill>
                <a:latin typeface="Arial"/>
                <a:cs typeface="Arial"/>
              </a:rPr>
              <a:t>Entscheidung über den angestrebten Schulabschluss </a:t>
            </a:r>
            <a:r>
              <a:rPr lang="de-DE" altLang="de-DE" sz="1600" dirty="0" smtClean="0">
                <a:solidFill>
                  <a:schemeClr val="tx1">
                    <a:lumMod val="75000"/>
                    <a:lumOff val="25000"/>
                  </a:schemeClr>
                </a:solidFill>
                <a:latin typeface="Arial"/>
                <a:cs typeface="Arial"/>
              </a:rPr>
              <a:t>erst in </a:t>
            </a:r>
            <a:r>
              <a:rPr lang="de-DE" altLang="de-DE" sz="1600" dirty="0">
                <a:solidFill>
                  <a:schemeClr val="tx1">
                    <a:lumMod val="75000"/>
                    <a:lumOff val="25000"/>
                  </a:schemeClr>
                </a:solidFill>
                <a:latin typeface="Arial"/>
                <a:cs typeface="Arial"/>
              </a:rPr>
              <a:t>Klasse 8 bzw. </a:t>
            </a:r>
            <a:r>
              <a:rPr lang="de-DE" altLang="de-DE" sz="1600" dirty="0" smtClean="0">
                <a:solidFill>
                  <a:schemeClr val="tx1">
                    <a:lumMod val="75000"/>
                    <a:lumOff val="25000"/>
                  </a:schemeClr>
                </a:solidFill>
                <a:latin typeface="Arial"/>
                <a:cs typeface="Arial"/>
              </a:rPr>
              <a:t>9</a:t>
            </a:r>
          </a:p>
          <a:p>
            <a:endParaRPr lang="de-DE" altLang="de-DE" sz="12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Befähigung zu eigenverantwortlichem Lernen</a:t>
            </a:r>
          </a:p>
          <a:p>
            <a:endParaRPr lang="de-DE" sz="105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e</a:t>
            </a:r>
            <a:r>
              <a:rPr lang="de-DE" altLang="de-DE" sz="1600" dirty="0" smtClean="0">
                <a:solidFill>
                  <a:schemeClr val="tx1">
                    <a:lumMod val="75000"/>
                    <a:lumOff val="25000"/>
                  </a:schemeClr>
                </a:solidFill>
                <a:latin typeface="Arial"/>
                <a:cs typeface="Arial"/>
              </a:rPr>
              <a:t>nge </a:t>
            </a:r>
            <a:r>
              <a:rPr lang="de-DE" altLang="de-DE" sz="1600" dirty="0">
                <a:solidFill>
                  <a:schemeClr val="tx1">
                    <a:lumMod val="75000"/>
                    <a:lumOff val="25000"/>
                  </a:schemeClr>
                </a:solidFill>
                <a:latin typeface="Arial"/>
                <a:cs typeface="Arial"/>
              </a:rPr>
              <a:t>Begleitung des individuellen Lernprozesses mit </a:t>
            </a:r>
            <a:r>
              <a:rPr lang="de-DE" sz="1600" dirty="0" smtClean="0">
                <a:solidFill>
                  <a:schemeClr val="tx1">
                    <a:lumMod val="75000"/>
                    <a:lumOff val="25000"/>
                  </a:schemeClr>
                </a:solidFill>
                <a:latin typeface="Arial"/>
                <a:cs typeface="Arial"/>
              </a:rPr>
              <a:t>Coaching für jede Schülerin/jeden Schüler</a:t>
            </a:r>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detaillierte Leistungsrückmeldung</a:t>
            </a:r>
            <a:endParaRPr lang="de-DE" sz="1600" dirty="0">
              <a:solidFill>
                <a:schemeClr val="tx1">
                  <a:lumMod val="75000"/>
                  <a:lumOff val="25000"/>
                </a:schemeClr>
              </a:solidFill>
              <a:latin typeface="Arial"/>
              <a:cs typeface="Arial"/>
            </a:endParaRPr>
          </a:p>
        </p:txBody>
      </p:sp>
      <p:sp>
        <p:nvSpPr>
          <p:cNvPr id="13" name="Richtungspfeil 12"/>
          <p:cNvSpPr/>
          <p:nvPr/>
        </p:nvSpPr>
        <p:spPr>
          <a:xfrm>
            <a:off x="490910" y="1628800"/>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4063736"/>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90910" y="4486435"/>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490910" y="4916292"/>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ichtungspfeil 16"/>
          <p:cNvSpPr/>
          <p:nvPr/>
        </p:nvSpPr>
        <p:spPr>
          <a:xfrm>
            <a:off x="488042" y="5391022"/>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103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7543" y="4221088"/>
            <a:ext cx="8381181" cy="288040"/>
          </a:xfrm>
          <a:prstGeom prst="rect">
            <a:avLst/>
          </a:prstGeom>
          <a:solidFill>
            <a:srgbClr val="1E90BC">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rgbClr val="1E90B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rgbClr val="1E90BC">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504056"/>
          </a:xfrm>
          <a:prstGeom prst="rect">
            <a:avLst/>
          </a:prstGeom>
          <a:solidFill>
            <a:srgbClr val="1E90B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p:txBody>
          <a:bodyPr/>
          <a:lstStyle/>
          <a:p>
            <a:r>
              <a:rPr lang="de-DE" dirty="0" smtClean="0">
                <a:solidFill>
                  <a:srgbClr val="C9C9C9">
                    <a:lumMod val="50000"/>
                  </a:srgbClr>
                </a:solidFill>
              </a:rPr>
              <a:t>Folie 14</a:t>
            </a:r>
            <a:endParaRPr lang="de-DE" dirty="0">
              <a:solidFill>
                <a:srgbClr val="C9C9C9">
                  <a:lumMod val="50000"/>
                </a:srgbClr>
              </a:solidFill>
            </a:endParaRPr>
          </a:p>
        </p:txBody>
      </p:sp>
      <p:sp>
        <p:nvSpPr>
          <p:cNvPr id="7" name="Inhaltsplatzhalter 1"/>
          <p:cNvSpPr>
            <a:spLocks noGrp="1"/>
          </p:cNvSpPr>
          <p:nvPr>
            <p:ph idx="1"/>
          </p:nvPr>
        </p:nvSpPr>
        <p:spPr>
          <a:xfrm>
            <a:off x="490910" y="1628800"/>
            <a:ext cx="3456384" cy="1655986"/>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pPr marL="118872" indent="0">
              <a:lnSpc>
                <a:spcPct val="110000"/>
              </a:lnSpc>
              <a:buNone/>
            </a:pPr>
            <a:endParaRPr lang="de-DE" altLang="de-DE" sz="1600" dirty="0" smtClean="0">
              <a:solidFill>
                <a:schemeClr val="tx1">
                  <a:lumMod val="75000"/>
                  <a:lumOff val="25000"/>
                </a:schemeClr>
              </a:solidFill>
              <a:latin typeface="Arial"/>
              <a:cs typeface="Arial"/>
            </a:endParaRPr>
          </a:p>
          <a:p>
            <a:pPr marL="118872" indent="0">
              <a:lnSpc>
                <a:spcPct val="110000"/>
              </a:lnSpc>
              <a:buNone/>
            </a:pPr>
            <a:r>
              <a:rPr lang="de-DE" altLang="de-DE" sz="1600" dirty="0" smtClean="0">
                <a:solidFill>
                  <a:schemeClr val="tx1">
                    <a:lumMod val="75000"/>
                    <a:lumOff val="25000"/>
                  </a:schemeClr>
                </a:solidFill>
                <a:latin typeface="Arial"/>
                <a:cs typeface="Arial"/>
              </a:rPr>
              <a:t>Lernen </a:t>
            </a:r>
            <a:r>
              <a:rPr lang="de-DE" altLang="de-DE" sz="1600" dirty="0">
                <a:solidFill>
                  <a:schemeClr val="tx1">
                    <a:lumMod val="75000"/>
                    <a:lumOff val="25000"/>
                  </a:schemeClr>
                </a:solidFill>
                <a:latin typeface="Arial"/>
                <a:cs typeface="Arial"/>
              </a:rPr>
              <a:t>auf unterschiedlichen </a:t>
            </a:r>
            <a:r>
              <a:rPr lang="de-DE" altLang="de-DE" sz="1600" dirty="0" smtClean="0">
                <a:solidFill>
                  <a:schemeClr val="tx1">
                    <a:lumMod val="75000"/>
                    <a:lumOff val="25000"/>
                  </a:schemeClr>
                </a:solidFill>
                <a:latin typeface="Arial"/>
                <a:cs typeface="Arial"/>
              </a:rPr>
              <a:t>Niveaustufen in jedem Fach</a:t>
            </a:r>
          </a:p>
          <a:p>
            <a:pPr marL="118872" indent="0">
              <a:lnSpc>
                <a:spcPct val="110000"/>
              </a:lnSpc>
              <a:buNone/>
            </a:pPr>
            <a:endParaRPr lang="de-DE" altLang="de-DE" sz="1600" dirty="0" smtClean="0">
              <a:solidFill>
                <a:schemeClr val="tx1">
                  <a:lumMod val="75000"/>
                  <a:lumOff val="25000"/>
                </a:schemeClr>
              </a:solidFill>
              <a:latin typeface="Arial"/>
              <a:cs typeface="Arial"/>
            </a:endParaRPr>
          </a:p>
          <a:p>
            <a:pPr marL="118872" indent="0">
              <a:lnSpc>
                <a:spcPct val="110000"/>
              </a:lnSpc>
              <a:buNone/>
            </a:pPr>
            <a:r>
              <a:rPr lang="de-DE" altLang="de-DE" sz="1600" dirty="0" smtClean="0">
                <a:solidFill>
                  <a:schemeClr val="tx1">
                    <a:lumMod val="75000"/>
                    <a:lumOff val="25000"/>
                  </a:schemeClr>
                </a:solidFill>
                <a:latin typeface="Arial"/>
                <a:cs typeface="Arial"/>
              </a:rPr>
              <a:t>gebundene Ganztagsschule an 4 oder 3 Tagen</a:t>
            </a:r>
            <a:endParaRPr lang="de-DE" altLang="de-DE" sz="1600" dirty="0">
              <a:solidFill>
                <a:schemeClr val="tx1">
                  <a:lumMod val="75000"/>
                  <a:lumOff val="25000"/>
                </a:schemeClr>
              </a:solidFill>
              <a:latin typeface="Arial"/>
              <a:cs typeface="Arial"/>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solidFill>
                  <a:srgbClr val="000000">
                    <a:lumMod val="75000"/>
                    <a:lumOff val="25000"/>
                  </a:srgbClr>
                </a:solidFill>
              </a:rPr>
              <a:t>Die Gemeinschaftsschule</a:t>
            </a:r>
            <a:endParaRPr lang="de-DE" sz="3200" dirty="0">
              <a:solidFill>
                <a:srgbClr val="000000">
                  <a:lumMod val="75000"/>
                  <a:lumOff val="25000"/>
                </a:srgbClr>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4022439681"/>
              </p:ext>
            </p:extLst>
          </p:nvPr>
        </p:nvGraphicFramePr>
        <p:xfrm>
          <a:off x="467544" y="4196437"/>
          <a:ext cx="8282756" cy="1644282"/>
        </p:xfrm>
        <a:graphic>
          <a:graphicData uri="http://schemas.openxmlformats.org/drawingml/2006/table">
            <a:tbl>
              <a:tblPr firstRow="1" bandRow="1">
                <a:tableStyleId>{2D5ABB26-0587-4C30-8999-92F81FD0307C}</a:tableStyleId>
              </a:tblPr>
              <a:tblGrid>
                <a:gridCol w="1427179"/>
                <a:gridCol w="6855577"/>
              </a:tblGrid>
              <a:tr h="355054">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tr>
              <a:tr h="355054">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p>
                  </a:txBody>
                  <a:tcPr/>
                </a:tc>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tr>
              <a:tr h="554469">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Abitur</a:t>
                      </a:r>
                      <a:r>
                        <a:rPr lang="de-DE" sz="1600" baseline="0" dirty="0" smtClean="0">
                          <a:solidFill>
                            <a:schemeClr val="tx1">
                              <a:lumMod val="75000"/>
                              <a:lumOff val="25000"/>
                            </a:schemeClr>
                          </a:solidFill>
                          <a:latin typeface="Arial"/>
                          <a:cs typeface="Arial"/>
                        </a:rPr>
                        <a:t> (an </a:t>
                      </a:r>
                      <a:r>
                        <a:rPr lang="de-DE" altLang="de-DE" sz="1600" dirty="0" smtClean="0">
                          <a:solidFill>
                            <a:schemeClr val="tx1">
                              <a:lumMod val="75000"/>
                              <a:lumOff val="25000"/>
                            </a:schemeClr>
                          </a:solidFill>
                          <a:latin typeface="Arial"/>
                          <a:cs typeface="Arial"/>
                        </a:rPr>
                        <a:t>Gemeinschaftsschule mit Oberstufe, allgemein bildendendem oder beruflichem</a:t>
                      </a:r>
                      <a:r>
                        <a:rPr lang="de-DE" altLang="de-DE" sz="1600" baseline="0" dirty="0" smtClean="0">
                          <a:solidFill>
                            <a:schemeClr val="tx1">
                              <a:lumMod val="75000"/>
                              <a:lumOff val="25000"/>
                            </a:schemeClr>
                          </a:solidFill>
                          <a:latin typeface="Arial"/>
                          <a:cs typeface="Arial"/>
                        </a:rPr>
                        <a:t> </a:t>
                      </a:r>
                      <a:r>
                        <a:rPr lang="de-DE" altLang="de-DE" sz="1600" dirty="0" smtClean="0">
                          <a:solidFill>
                            <a:schemeClr val="tx1">
                              <a:lumMod val="75000"/>
                              <a:lumOff val="25000"/>
                            </a:schemeClr>
                          </a:solidFill>
                          <a:latin typeface="Arial"/>
                          <a:cs typeface="Arial"/>
                        </a:rPr>
                        <a:t>Gymnasium)</a:t>
                      </a:r>
                      <a:endParaRPr lang="de-DE" sz="1600" b="0" dirty="0">
                        <a:solidFill>
                          <a:schemeClr val="tx1">
                            <a:lumMod val="75000"/>
                            <a:lumOff val="25000"/>
                          </a:schemeClr>
                        </a:solidFill>
                        <a:latin typeface="Arial"/>
                        <a:cs typeface="Arial"/>
                      </a:endParaRPr>
                    </a:p>
                  </a:txBody>
                  <a:tcPr/>
                </a:tc>
              </a:tr>
            </a:tbl>
          </a:graphicData>
        </a:graphic>
      </p:graphicFrame>
      <p:sp>
        <p:nvSpPr>
          <p:cNvPr id="14" name="Abgerundetes Rechteck 13"/>
          <p:cNvSpPr/>
          <p:nvPr/>
        </p:nvSpPr>
        <p:spPr>
          <a:xfrm>
            <a:off x="4789308" y="31521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(NwT)</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Ggf. dritte Fremdsprache (Spanisch</a:t>
            </a:r>
            <a:r>
              <a:rPr lang="de-DE" sz="1600" dirty="0" smtClean="0">
                <a:solidFill>
                  <a:schemeClr val="tx1">
                    <a:lumMod val="75000"/>
                    <a:lumOff val="25000"/>
                  </a:schemeClr>
                </a:solidFill>
                <a:latin typeface="Arial"/>
                <a:cs typeface="Arial"/>
              </a:rPr>
              <a:t>)</a:t>
            </a:r>
          </a:p>
        </p:txBody>
      </p:sp>
      <p:sp>
        <p:nvSpPr>
          <p:cNvPr id="10" name="Rechteck 9"/>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490910" y="2636912"/>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ichtungspfeil 16"/>
          <p:cNvSpPr/>
          <p:nvPr/>
        </p:nvSpPr>
        <p:spPr>
          <a:xfrm>
            <a:off x="490910" y="1896519"/>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59465"/>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552746"/>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t>
            </a:r>
          </a:p>
          <a:p>
            <a:pPr lvl="0"/>
            <a:endParaRPr lang="de-DE" sz="200" dirty="0" smtClean="0">
              <a:solidFill>
                <a:schemeClr val="tx1">
                  <a:lumMod val="75000"/>
                  <a:lumOff val="25000"/>
                </a:schemeClr>
              </a:solidFill>
              <a:latin typeface="Arial"/>
              <a:cs typeface="Arial"/>
            </a:endParaRPr>
          </a:p>
          <a:p>
            <a:pPr lvl="0"/>
            <a:r>
              <a:rPr lang="de-DE" sz="1600" dirty="0" smtClean="0">
                <a:solidFill>
                  <a:schemeClr val="tx1">
                    <a:lumMod val="75000"/>
                    <a:lumOff val="25000"/>
                  </a:schemeClr>
                </a:solidFill>
                <a:latin typeface="Arial"/>
                <a:cs typeface="Arial"/>
              </a:rPr>
              <a:t>ab Klasse 6</a:t>
            </a:r>
          </a:p>
          <a:p>
            <a:pPr marL="285750" lvl="0" indent="-285750">
              <a:buFont typeface="Arial"/>
              <a:buChar char="•"/>
            </a:pPr>
            <a:r>
              <a:rPr lang="de-DE" sz="1600" dirty="0" smtClean="0">
                <a:solidFill>
                  <a:schemeClr val="tx1">
                    <a:lumMod val="75000"/>
                    <a:lumOff val="25000"/>
                  </a:schemeClr>
                </a:solidFill>
                <a:latin typeface="Arial"/>
                <a:cs typeface="Arial"/>
              </a:rPr>
              <a:t>2</a:t>
            </a: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Fremdsprache (Französisch)</a:t>
            </a:r>
          </a:p>
          <a:p>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a:t>
            </a:r>
            <a:r>
              <a:rPr lang="de-DE" sz="1600" dirty="0" smtClean="0">
                <a:solidFill>
                  <a:schemeClr val="tx1">
                    <a:lumMod val="75000"/>
                    <a:lumOff val="25000"/>
                  </a:schemeClr>
                </a:solidFill>
                <a:latin typeface="Arial"/>
                <a:cs typeface="Arial"/>
              </a:rPr>
              <a:t>Soziales </a:t>
            </a:r>
            <a:r>
              <a:rPr lang="de-DE" sz="1600" dirty="0">
                <a:solidFill>
                  <a:schemeClr val="tx1">
                    <a:lumMod val="75000"/>
                    <a:lumOff val="25000"/>
                  </a:schemeClr>
                </a:solidFill>
                <a:latin typeface="Arial"/>
                <a:cs typeface="Arial"/>
              </a:rPr>
              <a:t>(AES</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p:txBody>
      </p:sp>
      <p:sp>
        <p:nvSpPr>
          <p:cNvPr id="22" name="Richtungspfeil 21"/>
          <p:cNvSpPr/>
          <p:nvPr/>
        </p:nvSpPr>
        <p:spPr>
          <a:xfrm>
            <a:off x="4733266" y="1592590"/>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817236" y="1967046"/>
            <a:ext cx="55468" cy="199269"/>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818162" y="2451658"/>
            <a:ext cx="55468" cy="199269"/>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bgerundetes Rechteck 14"/>
          <p:cNvSpPr/>
          <p:nvPr/>
        </p:nvSpPr>
        <p:spPr>
          <a:xfrm>
            <a:off x="467544" y="2996953"/>
            <a:ext cx="2373060" cy="72007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lang="de-DE" sz="1600" b="1" dirty="0" smtClean="0">
                <a:solidFill>
                  <a:srgbClr val="1E90A7"/>
                </a:solidFill>
                <a:latin typeface="Arial"/>
                <a:cs typeface="Arial"/>
              </a:rPr>
              <a:t>Realschule</a:t>
            </a:r>
            <a:r>
              <a:rPr lang="de-DE" sz="1600" b="1" dirty="0" smtClean="0">
                <a:solidFill>
                  <a:srgbClr val="1E90A7"/>
                </a:solidFill>
                <a:latin typeface="Garamond"/>
                <a:cs typeface="Garamond"/>
              </a:rPr>
              <a:t> </a:t>
            </a:r>
            <a:endParaRPr lang="de-DE" sz="1600" b="1" dirty="0">
              <a:solidFill>
                <a:srgbClr val="1E90A7"/>
              </a:solidFill>
              <a:latin typeface="Garamond"/>
              <a:cs typeface="Garamond"/>
            </a:endParaRPr>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15</a:t>
            </a:r>
            <a:endParaRPr lang="de-DE" dirty="0"/>
          </a:p>
        </p:txBody>
      </p:sp>
      <p:sp>
        <p:nvSpPr>
          <p:cNvPr id="13" name="Abgerundetes Rechteck 12"/>
          <p:cNvSpPr/>
          <p:nvPr/>
        </p:nvSpPr>
        <p:spPr>
          <a:xfrm>
            <a:off x="3436676" y="4365104"/>
            <a:ext cx="4988246" cy="1152128"/>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17"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t>Schulartübergreifendes – Wahlpflicht-/Profilfächer  </a:t>
            </a:r>
            <a:endParaRPr lang="de-DE" sz="3200" dirty="0"/>
          </a:p>
        </p:txBody>
      </p:sp>
      <p:sp>
        <p:nvSpPr>
          <p:cNvPr id="12" name="Abgerundetes Rechteck 11"/>
          <p:cNvSpPr/>
          <p:nvPr/>
        </p:nvSpPr>
        <p:spPr>
          <a:xfrm>
            <a:off x="3436676" y="191187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4" name="Abgerundetes Rechteck 13"/>
          <p:cNvSpPr/>
          <p:nvPr/>
        </p:nvSpPr>
        <p:spPr>
          <a:xfrm>
            <a:off x="457199" y="1940400"/>
            <a:ext cx="2389196" cy="72007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lvl="0"/>
            <a:r>
              <a:rPr lang="de-DE" sz="1600" b="1" dirty="0" smtClean="0">
                <a:solidFill>
                  <a:srgbClr val="3A5B9B"/>
                </a:solidFill>
                <a:latin typeface="Arial"/>
                <a:cs typeface="Arial"/>
              </a:rPr>
              <a:t>Hauptschule/</a:t>
            </a:r>
          </a:p>
          <a:p>
            <a:pPr lvl="0"/>
            <a:r>
              <a:rPr lang="de-DE" sz="1600" b="1" dirty="0" smtClean="0">
                <a:solidFill>
                  <a:srgbClr val="3A5B9B"/>
                </a:solidFill>
                <a:latin typeface="Arial"/>
                <a:cs typeface="Arial"/>
              </a:rPr>
              <a:t>Werkrealschule</a:t>
            </a:r>
            <a:endParaRPr lang="de-DE" sz="1200" b="1" dirty="0">
              <a:solidFill>
                <a:srgbClr val="3A5B9B"/>
              </a:solidFill>
              <a:latin typeface="Arial"/>
              <a:cs typeface="Arial"/>
            </a:endParaRPr>
          </a:p>
        </p:txBody>
      </p:sp>
      <p:sp>
        <p:nvSpPr>
          <p:cNvPr id="18" name="Abgerundetes Rechteck 17"/>
          <p:cNvSpPr/>
          <p:nvPr/>
        </p:nvSpPr>
        <p:spPr>
          <a:xfrm>
            <a:off x="457200" y="3933056"/>
            <a:ext cx="2373060" cy="72007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lang="de-DE" sz="1600" b="1" dirty="0">
                <a:solidFill>
                  <a:srgbClr val="1EBCC2"/>
                </a:solidFill>
                <a:latin typeface="Arial"/>
                <a:cs typeface="Arial"/>
              </a:rPr>
              <a:t>Gymnasium</a:t>
            </a:r>
            <a:r>
              <a:rPr lang="de-DE" sz="1600" b="1" dirty="0"/>
              <a:t> </a:t>
            </a:r>
          </a:p>
        </p:txBody>
      </p:sp>
      <p:sp>
        <p:nvSpPr>
          <p:cNvPr id="19" name="Abgerundetes Rechteck 18"/>
          <p:cNvSpPr/>
          <p:nvPr/>
        </p:nvSpPr>
        <p:spPr>
          <a:xfrm>
            <a:off x="447303" y="5013177"/>
            <a:ext cx="2373060" cy="72007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lang="de-DE" sz="1600" b="1" dirty="0" smtClean="0">
                <a:solidFill>
                  <a:srgbClr val="78DCE3"/>
                </a:solidFill>
                <a:latin typeface="Arial"/>
                <a:cs typeface="Arial"/>
              </a:rPr>
              <a:t>Gemeinschaftsschule</a:t>
            </a:r>
            <a:r>
              <a:rPr lang="de-DE" sz="1600" b="1" dirty="0" smtClean="0">
                <a:latin typeface="Garamond"/>
                <a:cs typeface="Garamond"/>
              </a:rPr>
              <a:t> </a:t>
            </a:r>
            <a:endParaRPr lang="de-DE" sz="1600" b="1" dirty="0">
              <a:latin typeface="Garamond"/>
              <a:cs typeface="Garamond"/>
            </a:endParaRPr>
          </a:p>
        </p:txBody>
      </p:sp>
      <p:sp>
        <p:nvSpPr>
          <p:cNvPr id="22" name="Abgerundetes Rechteck 21"/>
          <p:cNvSpPr/>
          <p:nvPr/>
        </p:nvSpPr>
        <p:spPr>
          <a:xfrm>
            <a:off x="3436676" y="3139200"/>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Zweite Fremdsprache </a:t>
            </a:r>
            <a:endParaRPr lang="de-DE" sz="1600" dirty="0">
              <a:solidFill>
                <a:schemeClr val="tx1">
                  <a:lumMod val="75000"/>
                  <a:lumOff val="25000"/>
                </a:schemeClr>
              </a:solidFill>
              <a:latin typeface="Arial"/>
              <a:cs typeface="Arial"/>
            </a:endParaRPr>
          </a:p>
        </p:txBody>
      </p:sp>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41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2901696" y="1828800"/>
            <a:ext cx="5950526" cy="1168153"/>
          </a:xfrm>
          <a:prstGeom prst="roundRect">
            <a:avLst>
              <a:gd name="adj" fmla="val 0"/>
            </a:avLst>
          </a:prstGeom>
          <a:solidFill>
            <a:srgbClr val="4774B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15</a:t>
            </a:r>
            <a:endParaRPr lang="de-DE" dirty="0"/>
          </a:p>
        </p:txBody>
      </p:sp>
      <p:sp>
        <p:nvSpPr>
          <p:cNvPr id="13" name="Abgerundetes Rechteck 12"/>
          <p:cNvSpPr/>
          <p:nvPr/>
        </p:nvSpPr>
        <p:spPr>
          <a:xfrm>
            <a:off x="3436676" y="4365104"/>
            <a:ext cx="4988246" cy="1152128"/>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17"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t>Schulartübergreifendes – Wahlpflicht-/Profilfächer  </a:t>
            </a:r>
            <a:endParaRPr lang="de-DE" sz="3200" dirty="0"/>
          </a:p>
        </p:txBody>
      </p:sp>
      <p:sp>
        <p:nvSpPr>
          <p:cNvPr id="12" name="Abgerundetes Rechteck 11"/>
          <p:cNvSpPr/>
          <p:nvPr/>
        </p:nvSpPr>
        <p:spPr>
          <a:xfrm>
            <a:off x="3436676" y="191187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4" name="Abgerundetes Rechteck 13"/>
          <p:cNvSpPr/>
          <p:nvPr/>
        </p:nvSpPr>
        <p:spPr>
          <a:xfrm>
            <a:off x="457199" y="1938553"/>
            <a:ext cx="2389196" cy="72007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lvl="0"/>
            <a:r>
              <a:rPr lang="de-DE" sz="1600" b="1" dirty="0" smtClean="0">
                <a:solidFill>
                  <a:srgbClr val="3A5B9B"/>
                </a:solidFill>
                <a:latin typeface="Arial"/>
                <a:cs typeface="Arial"/>
              </a:rPr>
              <a:t>Hauptschule/</a:t>
            </a:r>
          </a:p>
          <a:p>
            <a:pPr lvl="0"/>
            <a:r>
              <a:rPr lang="de-DE" sz="1600" b="1" dirty="0" smtClean="0">
                <a:solidFill>
                  <a:srgbClr val="3A5B9B"/>
                </a:solidFill>
                <a:latin typeface="Arial"/>
                <a:cs typeface="Arial"/>
              </a:rPr>
              <a:t>Werkrealschule</a:t>
            </a:r>
            <a:endParaRPr lang="de-DE" sz="1200" b="1" dirty="0">
              <a:solidFill>
                <a:srgbClr val="3A5B9B"/>
              </a:solidFill>
              <a:latin typeface="Arial"/>
              <a:cs typeface="Arial"/>
            </a:endParaRPr>
          </a:p>
        </p:txBody>
      </p:sp>
      <p:sp>
        <p:nvSpPr>
          <p:cNvPr id="22" name="Abgerundetes Rechteck 21"/>
          <p:cNvSpPr/>
          <p:nvPr/>
        </p:nvSpPr>
        <p:spPr>
          <a:xfrm>
            <a:off x="3436676" y="3139200"/>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Zweite Fremdsprache </a:t>
            </a:r>
            <a:endParaRPr lang="de-DE" sz="1600" dirty="0">
              <a:solidFill>
                <a:schemeClr val="tx1">
                  <a:lumMod val="75000"/>
                  <a:lumOff val="25000"/>
                </a:schemeClr>
              </a:solidFill>
              <a:latin typeface="Arial"/>
              <a:cs typeface="Arial"/>
            </a:endParaRPr>
          </a:p>
        </p:txBody>
      </p:sp>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812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2901696" y="1828800"/>
            <a:ext cx="5950526" cy="2146300"/>
          </a:xfrm>
          <a:prstGeom prst="roundRect">
            <a:avLst>
              <a:gd name="adj" fmla="val 0"/>
            </a:avLst>
          </a:prstGeom>
          <a:solidFill>
            <a:srgbClr val="1E90B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Abgerundetes Rechteck 14"/>
          <p:cNvSpPr/>
          <p:nvPr/>
        </p:nvSpPr>
        <p:spPr>
          <a:xfrm>
            <a:off x="467544" y="2375161"/>
            <a:ext cx="2373060" cy="72007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lang="de-DE" sz="1600" b="1" dirty="0" smtClean="0">
                <a:solidFill>
                  <a:srgbClr val="1E90A7"/>
                </a:solidFill>
                <a:latin typeface="Arial"/>
                <a:cs typeface="Arial"/>
              </a:rPr>
              <a:t>Realschule</a:t>
            </a:r>
            <a:r>
              <a:rPr lang="de-DE" sz="1600" b="1" dirty="0" smtClean="0">
                <a:solidFill>
                  <a:srgbClr val="1E90A7"/>
                </a:solidFill>
                <a:latin typeface="Garamond"/>
                <a:cs typeface="Garamond"/>
              </a:rPr>
              <a:t> </a:t>
            </a:r>
            <a:endParaRPr lang="de-DE" sz="1600" b="1" dirty="0">
              <a:solidFill>
                <a:srgbClr val="1E90A7"/>
              </a:solidFill>
              <a:latin typeface="Garamond"/>
              <a:cs typeface="Garamond"/>
            </a:endParaRPr>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15</a:t>
            </a:r>
            <a:endParaRPr lang="de-DE" dirty="0"/>
          </a:p>
        </p:txBody>
      </p:sp>
      <p:sp>
        <p:nvSpPr>
          <p:cNvPr id="13" name="Abgerundetes Rechteck 12"/>
          <p:cNvSpPr/>
          <p:nvPr/>
        </p:nvSpPr>
        <p:spPr>
          <a:xfrm>
            <a:off x="3436676" y="4365104"/>
            <a:ext cx="4988246" cy="1152128"/>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17"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t>Schulartübergreifendes – Wahlpflicht-/Profilfächer  </a:t>
            </a:r>
            <a:endParaRPr lang="de-DE" sz="3200" dirty="0"/>
          </a:p>
        </p:txBody>
      </p:sp>
      <p:sp>
        <p:nvSpPr>
          <p:cNvPr id="12" name="Abgerundetes Rechteck 11"/>
          <p:cNvSpPr/>
          <p:nvPr/>
        </p:nvSpPr>
        <p:spPr>
          <a:xfrm>
            <a:off x="3436676" y="191187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22" name="Abgerundetes Rechteck 21"/>
          <p:cNvSpPr/>
          <p:nvPr/>
        </p:nvSpPr>
        <p:spPr>
          <a:xfrm>
            <a:off x="3436676" y="3139200"/>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Zweite Fremdsprache </a:t>
            </a:r>
            <a:endParaRPr lang="de-DE" sz="1600" dirty="0">
              <a:solidFill>
                <a:schemeClr val="tx1">
                  <a:lumMod val="75000"/>
                  <a:lumOff val="25000"/>
                </a:schemeClr>
              </a:solidFill>
              <a:latin typeface="Arial"/>
              <a:cs typeface="Arial"/>
            </a:endParaRPr>
          </a:p>
        </p:txBody>
      </p:sp>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2901696" y="4293094"/>
            <a:ext cx="5950526" cy="1315225"/>
          </a:xfrm>
          <a:prstGeom prst="roundRect">
            <a:avLst>
              <a:gd name="adj" fmla="val 0"/>
            </a:avLst>
          </a:prstGeom>
          <a:solidFill>
            <a:srgbClr val="1EBCC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15</a:t>
            </a:r>
            <a:endParaRPr lang="de-DE" dirty="0"/>
          </a:p>
        </p:txBody>
      </p:sp>
      <p:sp>
        <p:nvSpPr>
          <p:cNvPr id="13" name="Abgerundetes Rechteck 12"/>
          <p:cNvSpPr/>
          <p:nvPr/>
        </p:nvSpPr>
        <p:spPr>
          <a:xfrm>
            <a:off x="3436676" y="4365104"/>
            <a:ext cx="4988246" cy="1152128"/>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17"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t>Schulartübergreifendes – Wahlpflicht-/Profilfächer  </a:t>
            </a:r>
            <a:endParaRPr lang="de-DE" sz="3200" dirty="0"/>
          </a:p>
        </p:txBody>
      </p:sp>
      <p:sp>
        <p:nvSpPr>
          <p:cNvPr id="12" name="Abgerundetes Rechteck 11"/>
          <p:cNvSpPr/>
          <p:nvPr/>
        </p:nvSpPr>
        <p:spPr>
          <a:xfrm>
            <a:off x="3436676" y="191187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8" name="Abgerundetes Rechteck 17"/>
          <p:cNvSpPr/>
          <p:nvPr/>
        </p:nvSpPr>
        <p:spPr>
          <a:xfrm>
            <a:off x="457200" y="4634096"/>
            <a:ext cx="2373060" cy="72007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lang="de-DE" sz="1600" b="1" dirty="0">
                <a:solidFill>
                  <a:srgbClr val="1EBCC2"/>
                </a:solidFill>
                <a:latin typeface="Arial"/>
                <a:cs typeface="Arial"/>
              </a:rPr>
              <a:t>Gymnasium</a:t>
            </a:r>
            <a:r>
              <a:rPr lang="de-DE" sz="1600" b="1" dirty="0"/>
              <a:t> </a:t>
            </a:r>
          </a:p>
        </p:txBody>
      </p:sp>
      <p:sp>
        <p:nvSpPr>
          <p:cNvPr id="22" name="Abgerundetes Rechteck 21"/>
          <p:cNvSpPr/>
          <p:nvPr/>
        </p:nvSpPr>
        <p:spPr>
          <a:xfrm>
            <a:off x="3436676" y="3139200"/>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Zweite Fremdsprache </a:t>
            </a:r>
            <a:endParaRPr lang="de-DE" sz="1600" dirty="0">
              <a:solidFill>
                <a:schemeClr val="tx1">
                  <a:lumMod val="75000"/>
                  <a:lumOff val="25000"/>
                </a:schemeClr>
              </a:solidFill>
              <a:latin typeface="Arial"/>
              <a:cs typeface="Arial"/>
            </a:endParaRPr>
          </a:p>
        </p:txBody>
      </p:sp>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2901696" y="1834896"/>
            <a:ext cx="5950526" cy="3773423"/>
          </a:xfrm>
          <a:prstGeom prst="roundRect">
            <a:avLst>
              <a:gd name="adj" fmla="val 0"/>
            </a:avLst>
          </a:prstGeom>
          <a:solidFill>
            <a:srgbClr val="78DCE3">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15</a:t>
            </a:r>
            <a:endParaRPr lang="de-DE" dirty="0"/>
          </a:p>
        </p:txBody>
      </p:sp>
      <p:sp>
        <p:nvSpPr>
          <p:cNvPr id="13" name="Abgerundetes Rechteck 12"/>
          <p:cNvSpPr/>
          <p:nvPr/>
        </p:nvSpPr>
        <p:spPr>
          <a:xfrm>
            <a:off x="3436676" y="4365104"/>
            <a:ext cx="4988246" cy="1152128"/>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Sport oder Musik oder Bildende Kunst</a:t>
            </a:r>
          </a:p>
        </p:txBody>
      </p:sp>
      <p:sp>
        <p:nvSpPr>
          <p:cNvPr id="17"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t>Schulartübergreifendes – Wahlpflicht-/Profilfächer  </a:t>
            </a:r>
            <a:endParaRPr lang="de-DE" sz="3200" dirty="0"/>
          </a:p>
        </p:txBody>
      </p:sp>
      <p:sp>
        <p:nvSpPr>
          <p:cNvPr id="12" name="Abgerundetes Rechteck 11"/>
          <p:cNvSpPr/>
          <p:nvPr/>
        </p:nvSpPr>
        <p:spPr>
          <a:xfrm>
            <a:off x="3436676" y="191187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9" name="Abgerundetes Rechteck 18"/>
          <p:cNvSpPr/>
          <p:nvPr/>
        </p:nvSpPr>
        <p:spPr>
          <a:xfrm>
            <a:off x="447303" y="3147801"/>
            <a:ext cx="2373060" cy="720079"/>
          </a:xfrm>
          <a:prstGeom prst="roundRect">
            <a:avLst>
              <a:gd name="adj" fmla="val 0"/>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lang="de-DE" sz="1600" b="1" dirty="0" smtClean="0">
                <a:solidFill>
                  <a:srgbClr val="78DCE3"/>
                </a:solidFill>
                <a:latin typeface="Arial"/>
                <a:cs typeface="Arial"/>
              </a:rPr>
              <a:t>Gemeinschaftsschule</a:t>
            </a:r>
            <a:r>
              <a:rPr lang="de-DE" sz="1600" b="1" dirty="0" smtClean="0">
                <a:latin typeface="Garamond"/>
                <a:cs typeface="Garamond"/>
              </a:rPr>
              <a:t> </a:t>
            </a:r>
            <a:endParaRPr lang="de-DE" sz="1600" b="1" dirty="0">
              <a:latin typeface="Garamond"/>
              <a:cs typeface="Garamond"/>
            </a:endParaRPr>
          </a:p>
        </p:txBody>
      </p:sp>
      <p:sp>
        <p:nvSpPr>
          <p:cNvPr id="22" name="Abgerundetes Rechteck 21"/>
          <p:cNvSpPr/>
          <p:nvPr/>
        </p:nvSpPr>
        <p:spPr>
          <a:xfrm>
            <a:off x="3436676" y="3139200"/>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Zweite Fremdsprache </a:t>
            </a:r>
            <a:endParaRPr lang="de-DE" sz="1600" dirty="0">
              <a:solidFill>
                <a:schemeClr val="tx1">
                  <a:lumMod val="75000"/>
                  <a:lumOff val="25000"/>
                </a:schemeClr>
              </a:solidFill>
              <a:latin typeface="Arial"/>
              <a:cs typeface="Arial"/>
            </a:endParaRPr>
          </a:p>
        </p:txBody>
      </p:sp>
      <p:sp>
        <p:nvSpPr>
          <p:cNvPr id="16" name="Rechteck 15"/>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67544" y="3861048"/>
            <a:ext cx="8208912" cy="1800200"/>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4" name="Titel 3"/>
          <p:cNvSpPr>
            <a:spLocks noGrp="1"/>
          </p:cNvSpPr>
          <p:nvPr>
            <p:ph type="title"/>
          </p:nvPr>
        </p:nvSpPr>
        <p:spPr>
          <a:xfrm>
            <a:off x="457200" y="562000"/>
            <a:ext cx="8229600" cy="706760"/>
          </a:xfrm>
        </p:spPr>
        <p:txBody>
          <a:bodyPr>
            <a:normAutofit/>
          </a:bodyPr>
          <a:lstStyle/>
          <a:p>
            <a:r>
              <a:rPr lang="de-DE" sz="3200" dirty="0" smtClean="0"/>
              <a:t>Überblick</a:t>
            </a:r>
            <a:endParaRPr lang="de-DE" sz="3200" dirty="0"/>
          </a:p>
        </p:txBody>
      </p:sp>
      <p:sp>
        <p:nvSpPr>
          <p:cNvPr id="5" name="Datumsplatzhalter 4"/>
          <p:cNvSpPr>
            <a:spLocks noGrp="1"/>
          </p:cNvSpPr>
          <p:nvPr>
            <p:ph type="dt" sz="half" idx="2"/>
          </p:nvPr>
        </p:nvSpPr>
        <p:spPr/>
        <p:txBody>
          <a:bodyPr/>
          <a:lstStyle/>
          <a:p>
            <a:r>
              <a:rPr lang="de-DE" dirty="0" smtClean="0"/>
              <a:t>Folie 2</a:t>
            </a:r>
            <a:endParaRPr lang="de-DE" dirty="0"/>
          </a:p>
        </p:txBody>
      </p:sp>
      <p:sp>
        <p:nvSpPr>
          <p:cNvPr id="11" name="Rechteck 10"/>
          <p:cNvSpPr/>
          <p:nvPr/>
        </p:nvSpPr>
        <p:spPr>
          <a:xfrm>
            <a:off x="467543" y="1484784"/>
            <a:ext cx="8387531" cy="648072"/>
          </a:xfrm>
          <a:prstGeom prst="rect">
            <a:avLst/>
          </a:prstGeom>
          <a:solidFill>
            <a:srgbClr val="1E90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p>
        </p:txBody>
      </p:sp>
      <p:sp>
        <p:nvSpPr>
          <p:cNvPr id="13" name="Rechteck 12"/>
          <p:cNvSpPr/>
          <p:nvPr/>
        </p:nvSpPr>
        <p:spPr>
          <a:xfrm>
            <a:off x="467543" y="2276872"/>
            <a:ext cx="8387531" cy="648072"/>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II</a:t>
            </a:r>
            <a:r>
              <a:rPr lang="de-DE" sz="2800" dirty="0">
                <a:solidFill>
                  <a:schemeClr val="accent5">
                    <a:lumMod val="20000"/>
                    <a:lumOff val="80000"/>
                  </a:schemeClr>
                </a:solidFill>
                <a:latin typeface="Arial"/>
                <a:cs typeface="Arial"/>
              </a:rPr>
              <a:t>. Die weiterführenden Schulen </a:t>
            </a:r>
          </a:p>
        </p:txBody>
      </p:sp>
      <p:sp>
        <p:nvSpPr>
          <p:cNvPr id="2" name="Rechteck 1"/>
          <p:cNvSpPr/>
          <p:nvPr/>
        </p:nvSpPr>
        <p:spPr>
          <a:xfrm>
            <a:off x="467543" y="3068960"/>
            <a:ext cx="8387531" cy="648072"/>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Garamond" panose="02020404030301010803" pitchFamily="18" charset="0"/>
              </a:rPr>
              <a:t> </a:t>
            </a:r>
            <a:r>
              <a:rPr lang="de-DE" sz="2800" dirty="0" smtClean="0">
                <a:solidFill>
                  <a:schemeClr val="accent5">
                    <a:lumMod val="20000"/>
                    <a:lumOff val="80000"/>
                  </a:schemeClr>
                </a:solidFill>
                <a:latin typeface="Arial"/>
                <a:cs typeface="Arial"/>
              </a:rPr>
              <a:t>III</a:t>
            </a:r>
            <a:r>
              <a:rPr lang="de-DE" sz="2800" dirty="0">
                <a:solidFill>
                  <a:schemeClr val="accent5">
                    <a:lumMod val="20000"/>
                    <a:lumOff val="80000"/>
                  </a:schemeClr>
                </a:solidFill>
                <a:latin typeface="Arial"/>
                <a:cs typeface="Arial"/>
              </a:rPr>
              <a:t>.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16</a:t>
            </a:r>
            <a:endParaRPr lang="de-DE" dirty="0"/>
          </a:p>
        </p:txBody>
      </p:sp>
      <p:sp>
        <p:nvSpPr>
          <p:cNvPr id="17" name="Titel 3"/>
          <p:cNvSpPr txBox="1">
            <a:spLocks/>
          </p:cNvSpPr>
          <p:nvPr/>
        </p:nvSpPr>
        <p:spPr>
          <a:xfrm>
            <a:off x="457200" y="655216"/>
            <a:ext cx="8229600" cy="562744"/>
          </a:xfrm>
          <a:prstGeom prst="rect">
            <a:avLst/>
          </a:prstGeom>
        </p:spPr>
        <p:txBody>
          <a:bodyPr vert="horz" anchor="ctr">
            <a:normAutofit lnSpcReduction="10000"/>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t>Schulartübergreifendes -  Anforderungsniveau</a:t>
            </a:r>
            <a:endParaRPr lang="de-DE" sz="3200" dirty="0"/>
          </a:p>
        </p:txBody>
      </p:sp>
      <p:sp>
        <p:nvSpPr>
          <p:cNvPr id="10" name="Freihandform 9"/>
          <p:cNvSpPr/>
          <p:nvPr/>
        </p:nvSpPr>
        <p:spPr>
          <a:xfrm>
            <a:off x="611560" y="2636912"/>
            <a:ext cx="3744416" cy="2007142"/>
          </a:xfrm>
          <a:custGeom>
            <a:avLst/>
            <a:gdLst>
              <a:gd name="connsiteX0" fmla="*/ 0 w 1950720"/>
              <a:gd name="connsiteY0" fmla="*/ 0 h 1706880"/>
              <a:gd name="connsiteX1" fmla="*/ 1950720 w 1950720"/>
              <a:gd name="connsiteY1" fmla="*/ 0 h 1706880"/>
              <a:gd name="connsiteX2" fmla="*/ 1950720 w 1950720"/>
              <a:gd name="connsiteY2" fmla="*/ 1706880 h 1706880"/>
              <a:gd name="connsiteX3" fmla="*/ 0 w 1950720"/>
              <a:gd name="connsiteY3" fmla="*/ 1706880 h 1706880"/>
              <a:gd name="connsiteX4" fmla="*/ 0 w 1950720"/>
              <a:gd name="connsiteY4" fmla="*/ 0 h 170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720" h="1706880">
                <a:moveTo>
                  <a:pt x="0" y="0"/>
                </a:moveTo>
                <a:lnTo>
                  <a:pt x="1950720" y="0"/>
                </a:lnTo>
                <a:lnTo>
                  <a:pt x="1950720" y="1706880"/>
                </a:lnTo>
                <a:lnTo>
                  <a:pt x="0" y="170688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78232" tIns="78232" rIns="78232" bIns="78232" numCol="1" spcCol="1270" anchor="ctr" anchorCtr="0">
            <a:noAutofit/>
          </a:bodyPr>
          <a:lstStyle/>
          <a:p>
            <a:pPr lvl="0" defTabSz="488950">
              <a:spcBef>
                <a:spcPct val="0"/>
              </a:spcBef>
              <a:spcAft>
                <a:spcPct val="35000"/>
              </a:spcAft>
            </a:pPr>
            <a:r>
              <a:rPr lang="de-DE" sz="1600" b="1" kern="1200" dirty="0" smtClean="0">
                <a:solidFill>
                  <a:schemeClr val="tx1">
                    <a:lumMod val="75000"/>
                    <a:lumOff val="25000"/>
                  </a:schemeClr>
                </a:solidFill>
                <a:latin typeface="Arial"/>
                <a:cs typeface="Arial"/>
              </a:rPr>
              <a:t>Zunahme an Unterrichtsinhalten</a:t>
            </a:r>
          </a:p>
          <a:p>
            <a:pPr marL="342900" lvl="0" indent="-342900" defTabSz="488950">
              <a:spcBef>
                <a:spcPct val="0"/>
              </a:spcBef>
              <a:spcAft>
                <a:spcPct val="35000"/>
              </a:spcAft>
              <a:buFont typeface="Arial" panose="020B0604020202020204" pitchFamily="34" charset="0"/>
              <a:buChar char="•"/>
            </a:pPr>
            <a:r>
              <a:rPr lang="de-DE" sz="1600" dirty="0">
                <a:solidFill>
                  <a:schemeClr val="tx1">
                    <a:lumMod val="75000"/>
                    <a:lumOff val="25000"/>
                  </a:schemeClr>
                </a:solidFill>
                <a:latin typeface="Arial"/>
                <a:cs typeface="Arial"/>
              </a:rPr>
              <a:t>h</a:t>
            </a:r>
            <a:r>
              <a:rPr lang="de-DE" sz="1600" kern="1200" dirty="0" smtClean="0">
                <a:solidFill>
                  <a:schemeClr val="tx1">
                    <a:lumMod val="75000"/>
                    <a:lumOff val="25000"/>
                  </a:schemeClr>
                </a:solidFill>
                <a:latin typeface="Arial"/>
                <a:cs typeface="Arial"/>
              </a:rPr>
              <a:t>öherer Stundenumfang </a:t>
            </a:r>
            <a:br>
              <a:rPr lang="de-DE" sz="1600" kern="1200" dirty="0" smtClean="0">
                <a:solidFill>
                  <a:schemeClr val="tx1">
                    <a:lumMod val="75000"/>
                    <a:lumOff val="25000"/>
                  </a:schemeClr>
                </a:solidFill>
                <a:latin typeface="Arial"/>
                <a:cs typeface="Arial"/>
              </a:rPr>
            </a:br>
            <a:r>
              <a:rPr lang="de-DE" sz="1600" kern="1200" dirty="0" smtClean="0">
                <a:solidFill>
                  <a:schemeClr val="tx1">
                    <a:lumMod val="75000"/>
                    <a:lumOff val="25000"/>
                  </a:schemeClr>
                </a:solidFill>
                <a:latin typeface="Arial"/>
                <a:cs typeface="Arial"/>
              </a:rPr>
              <a:t>(Nachmittagsunterricht ab Klasse 5)</a:t>
            </a:r>
          </a:p>
          <a:p>
            <a:pPr marL="342900" lvl="0" indent="-342900" defTabSz="4889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größerer Umfang von Hausaufgaben</a:t>
            </a:r>
          </a:p>
          <a:p>
            <a:pPr marL="342900" indent="-342900" defTabSz="488950">
              <a:spcBef>
                <a:spcPct val="0"/>
              </a:spcBef>
              <a:spcAft>
                <a:spcPct val="35000"/>
              </a:spcAft>
              <a:buFont typeface="Arial" panose="020B0604020202020204" pitchFamily="34" charset="0"/>
              <a:buChar char="•"/>
            </a:pPr>
            <a:r>
              <a:rPr lang="de-DE" sz="1600" dirty="0">
                <a:solidFill>
                  <a:schemeClr val="tx1">
                    <a:lumMod val="75000"/>
                    <a:lumOff val="25000"/>
                  </a:schemeClr>
                </a:solidFill>
                <a:latin typeface="Arial"/>
                <a:cs typeface="Arial"/>
              </a:rPr>
              <a:t>zunehmend eigenständiges </a:t>
            </a:r>
            <a:r>
              <a:rPr lang="de-DE" sz="1600" dirty="0" smtClean="0">
                <a:solidFill>
                  <a:schemeClr val="tx1">
                    <a:lumMod val="75000"/>
                    <a:lumOff val="25000"/>
                  </a:schemeClr>
                </a:solidFill>
                <a:latin typeface="Arial"/>
                <a:cs typeface="Arial"/>
              </a:rPr>
              <a:t>Lernen</a:t>
            </a:r>
            <a:endParaRPr lang="de-DE" sz="1600" kern="1200" dirty="0">
              <a:solidFill>
                <a:schemeClr val="tx1">
                  <a:lumMod val="75000"/>
                  <a:lumOff val="25000"/>
                </a:schemeClr>
              </a:solidFill>
              <a:latin typeface="Arial"/>
              <a:cs typeface="Arial"/>
            </a:endParaRPr>
          </a:p>
        </p:txBody>
      </p:sp>
      <p:sp>
        <p:nvSpPr>
          <p:cNvPr id="12" name="Freihandform 11"/>
          <p:cNvSpPr/>
          <p:nvPr/>
        </p:nvSpPr>
        <p:spPr>
          <a:xfrm>
            <a:off x="5148064" y="2718002"/>
            <a:ext cx="3456384" cy="1431078"/>
          </a:xfrm>
          <a:custGeom>
            <a:avLst/>
            <a:gdLst>
              <a:gd name="connsiteX0" fmla="*/ 0 w 1950720"/>
              <a:gd name="connsiteY0" fmla="*/ 0 h 1706880"/>
              <a:gd name="connsiteX1" fmla="*/ 1950720 w 1950720"/>
              <a:gd name="connsiteY1" fmla="*/ 0 h 1706880"/>
              <a:gd name="connsiteX2" fmla="*/ 1950720 w 1950720"/>
              <a:gd name="connsiteY2" fmla="*/ 1706880 h 1706880"/>
              <a:gd name="connsiteX3" fmla="*/ 0 w 1950720"/>
              <a:gd name="connsiteY3" fmla="*/ 1706880 h 1706880"/>
              <a:gd name="connsiteX4" fmla="*/ 0 w 1950720"/>
              <a:gd name="connsiteY4" fmla="*/ 0 h 170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720" h="1706880">
                <a:moveTo>
                  <a:pt x="0" y="0"/>
                </a:moveTo>
                <a:lnTo>
                  <a:pt x="1950720" y="0"/>
                </a:lnTo>
                <a:lnTo>
                  <a:pt x="1950720" y="1706880"/>
                </a:lnTo>
                <a:lnTo>
                  <a:pt x="0" y="170688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fontRef>
        </p:style>
        <p:txBody>
          <a:bodyPr spcFirstLastPara="0" vert="horz" wrap="square" lIns="78232" tIns="78232" rIns="78232" bIns="78232" numCol="1" spcCol="1270" anchor="ctr" anchorCtr="0">
            <a:noAutofit/>
          </a:bodyPr>
          <a:lstStyle/>
          <a:p>
            <a:pPr defTabSz="488950">
              <a:spcBef>
                <a:spcPct val="0"/>
              </a:spcBef>
              <a:spcAft>
                <a:spcPct val="35000"/>
              </a:spcAft>
            </a:pPr>
            <a:r>
              <a:rPr lang="de-DE" sz="1600" b="1" dirty="0">
                <a:solidFill>
                  <a:schemeClr val="tx1">
                    <a:lumMod val="75000"/>
                    <a:lumOff val="25000"/>
                  </a:schemeClr>
                </a:solidFill>
                <a:latin typeface="Arial"/>
                <a:cs typeface="Arial"/>
              </a:rPr>
              <a:t>Unterstützung durch schulische Organisationsformen</a:t>
            </a:r>
          </a:p>
          <a:p>
            <a:pPr marL="285750" indent="-285750" defTabSz="488950">
              <a:spcBef>
                <a:spcPct val="0"/>
              </a:spcBef>
              <a:spcAft>
                <a:spcPct val="35000"/>
              </a:spcAft>
              <a:buFont typeface="Arial" panose="020B0604020202020204" pitchFamily="34" charset="0"/>
              <a:buChar char="•"/>
            </a:pPr>
            <a:r>
              <a:rPr lang="de-DE" sz="1600" dirty="0">
                <a:solidFill>
                  <a:schemeClr val="tx1">
                    <a:lumMod val="75000"/>
                    <a:lumOff val="25000"/>
                  </a:schemeClr>
                </a:solidFill>
                <a:latin typeface="Arial"/>
                <a:cs typeface="Arial"/>
              </a:rPr>
              <a:t>Hausaufgabenbetreuung</a:t>
            </a:r>
          </a:p>
          <a:p>
            <a:pPr marL="285750" indent="-285750" defTabSz="488950">
              <a:spcBef>
                <a:spcPct val="0"/>
              </a:spcBef>
              <a:spcAft>
                <a:spcPct val="35000"/>
              </a:spcAft>
              <a:buFont typeface="Arial" panose="020B0604020202020204" pitchFamily="34" charset="0"/>
              <a:buChar char="•"/>
            </a:pPr>
            <a:r>
              <a:rPr lang="de-DE" sz="1600" dirty="0">
                <a:solidFill>
                  <a:schemeClr val="tx1">
                    <a:lumMod val="75000"/>
                    <a:lumOff val="25000"/>
                  </a:schemeClr>
                </a:solidFill>
                <a:latin typeface="Arial"/>
                <a:cs typeface="Arial"/>
              </a:rPr>
              <a:t>Ganztagsschule (z. B. Gemeinschaftsschule)</a:t>
            </a:r>
          </a:p>
        </p:txBody>
      </p:sp>
      <p:sp>
        <p:nvSpPr>
          <p:cNvPr id="13" name="Richtungspfeil 12"/>
          <p:cNvSpPr/>
          <p:nvPr/>
        </p:nvSpPr>
        <p:spPr>
          <a:xfrm rot="5400000">
            <a:off x="1907704" y="836712"/>
            <a:ext cx="288032" cy="2880320"/>
          </a:xfrm>
          <a:prstGeom prst="homePlate">
            <a:avLst>
              <a:gd name="adj" fmla="val 99383"/>
            </a:avLst>
          </a:prstGeom>
          <a:solidFill>
            <a:srgbClr val="1EAEBD">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rot="5400000">
            <a:off x="2027714" y="572688"/>
            <a:ext cx="48012" cy="2880320"/>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rot="5400000" flipH="1" flipV="1">
            <a:off x="6516216" y="3164964"/>
            <a:ext cx="288032" cy="2880320"/>
          </a:xfrm>
          <a:prstGeom prst="homePlate">
            <a:avLst>
              <a:gd name="adj" fmla="val 99383"/>
            </a:avLst>
          </a:prstGeom>
          <a:solidFill>
            <a:srgbClr val="1EAEBD">
              <a:alpha val="7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rot="5400000" flipH="1" flipV="1">
            <a:off x="6636226" y="3404994"/>
            <a:ext cx="48012" cy="2880320"/>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hteck 18"/>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45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17</a:t>
            </a:r>
            <a:endParaRPr lang="de-DE" dirty="0"/>
          </a:p>
        </p:txBody>
      </p:sp>
      <p:sp>
        <p:nvSpPr>
          <p:cNvPr id="6" name="Inhaltsplatzhalter 1"/>
          <p:cNvSpPr>
            <a:spLocks noGrp="1"/>
          </p:cNvSpPr>
          <p:nvPr>
            <p:ph idx="1"/>
          </p:nvPr>
        </p:nvSpPr>
        <p:spPr>
          <a:xfrm>
            <a:off x="484636" y="1700808"/>
            <a:ext cx="4752528" cy="38539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a:lnSpc>
                <a:spcPct val="90000"/>
              </a:lnSpc>
              <a:spcBef>
                <a:spcPts val="0"/>
              </a:spcBef>
              <a:spcAft>
                <a:spcPts val="600"/>
              </a:spcAft>
              <a:buFont typeface="Arial"/>
              <a:buChar char="•"/>
            </a:pPr>
            <a:r>
              <a:rPr lang="de-DE" sz="1600" dirty="0" smtClean="0">
                <a:solidFill>
                  <a:schemeClr val="tx1">
                    <a:lumMod val="75000"/>
                    <a:lumOff val="25000"/>
                  </a:schemeClr>
                </a:solidFill>
                <a:latin typeface="Arial"/>
                <a:cs typeface="Arial"/>
              </a:rPr>
              <a:t>Bildungsgang aufbauend auf dem mittleren Schulabschluss für Schülerinnen und Schüler unterschiedlicher Schularten</a:t>
            </a:r>
          </a:p>
          <a:p>
            <a:pPr>
              <a:lnSpc>
                <a:spcPct val="90000"/>
              </a:lnSpc>
              <a:spcBef>
                <a:spcPts val="0"/>
              </a:spcBef>
              <a:spcAft>
                <a:spcPts val="600"/>
              </a:spcAft>
              <a:buFont typeface="Arial"/>
              <a:buChar char="•"/>
            </a:pPr>
            <a:endParaRPr lang="de-DE" sz="1600" dirty="0" smtClean="0">
              <a:solidFill>
                <a:schemeClr val="tx1">
                  <a:lumMod val="75000"/>
                  <a:lumOff val="25000"/>
                </a:schemeClr>
              </a:solidFill>
              <a:latin typeface="Arial"/>
              <a:cs typeface="Arial"/>
            </a:endParaRPr>
          </a:p>
          <a:p>
            <a:pPr>
              <a:lnSpc>
                <a:spcPct val="90000"/>
              </a:lnSpc>
              <a:spcBef>
                <a:spcPts val="0"/>
              </a:spcBef>
              <a:spcAft>
                <a:spcPts val="600"/>
              </a:spcAft>
              <a:buFont typeface="Arial"/>
              <a:buChar char="•"/>
            </a:pPr>
            <a:r>
              <a:rPr lang="de-DE" sz="1600" dirty="0" smtClean="0">
                <a:solidFill>
                  <a:schemeClr val="tx1">
                    <a:lumMod val="75000"/>
                    <a:lumOff val="25000"/>
                  </a:schemeClr>
                </a:solidFill>
                <a:latin typeface="Arial"/>
                <a:cs typeface="Arial"/>
              </a:rPr>
              <a:t>Berufsbezogenes Profil: Vermittlung sowohl allgemeiner als auch beruflicher Bildung</a:t>
            </a:r>
            <a:r>
              <a:rPr lang="de-DE" sz="1600" dirty="0">
                <a:solidFill>
                  <a:schemeClr val="tx1">
                    <a:lumMod val="75000"/>
                    <a:lumOff val="25000"/>
                  </a:schemeClr>
                </a:solidFill>
                <a:latin typeface="Arial"/>
                <a:cs typeface="Arial"/>
              </a:rPr>
              <a:t> </a:t>
            </a:r>
            <a:endParaRPr lang="de-DE" sz="1600" dirty="0" smtClean="0">
              <a:solidFill>
                <a:schemeClr val="tx1">
                  <a:lumMod val="75000"/>
                  <a:lumOff val="25000"/>
                </a:schemeClr>
              </a:solidFill>
              <a:latin typeface="Arial"/>
              <a:cs typeface="Arial"/>
            </a:endParaRPr>
          </a:p>
          <a:p>
            <a:pPr>
              <a:lnSpc>
                <a:spcPct val="90000"/>
              </a:lnSpc>
              <a:spcBef>
                <a:spcPts val="0"/>
              </a:spcBef>
              <a:spcAft>
                <a:spcPts val="600"/>
              </a:spcAft>
              <a:buFont typeface="Arial"/>
              <a:buChar char="•"/>
            </a:pPr>
            <a:endParaRPr lang="de-DE" sz="1600" dirty="0" smtClean="0">
              <a:solidFill>
                <a:schemeClr val="tx1">
                  <a:lumMod val="75000"/>
                  <a:lumOff val="25000"/>
                </a:schemeClr>
              </a:solidFill>
              <a:latin typeface="Arial"/>
              <a:cs typeface="Arial"/>
            </a:endParaRPr>
          </a:p>
          <a:p>
            <a:pPr>
              <a:lnSpc>
                <a:spcPct val="90000"/>
              </a:lnSpc>
              <a:spcBef>
                <a:spcPts val="0"/>
              </a:spcBef>
              <a:spcAft>
                <a:spcPts val="600"/>
              </a:spcAft>
              <a:buFont typeface="Arial"/>
              <a:buChar char="•"/>
            </a:pPr>
            <a:r>
              <a:rPr lang="de-DE" sz="1600" dirty="0" smtClean="0">
                <a:solidFill>
                  <a:schemeClr val="tx1">
                    <a:lumMod val="75000"/>
                    <a:lumOff val="25000"/>
                  </a:schemeClr>
                </a:solidFill>
                <a:latin typeface="Arial"/>
                <a:cs typeface="Arial"/>
              </a:rPr>
              <a:t>Vermittlung zweier Fremdsprachen</a:t>
            </a:r>
          </a:p>
          <a:p>
            <a:pPr>
              <a:lnSpc>
                <a:spcPct val="90000"/>
              </a:lnSpc>
              <a:spcBef>
                <a:spcPts val="0"/>
              </a:spcBef>
              <a:spcAft>
                <a:spcPts val="600"/>
              </a:spcAft>
              <a:buFont typeface="Arial"/>
              <a:buChar char="•"/>
            </a:pPr>
            <a:endParaRPr lang="de-DE" sz="1600" dirty="0" smtClean="0">
              <a:solidFill>
                <a:schemeClr val="tx1">
                  <a:lumMod val="75000"/>
                  <a:lumOff val="25000"/>
                </a:schemeClr>
              </a:solidFill>
              <a:latin typeface="Arial"/>
              <a:cs typeface="Arial"/>
            </a:endParaRPr>
          </a:p>
          <a:p>
            <a:pPr>
              <a:lnSpc>
                <a:spcPct val="90000"/>
              </a:lnSpc>
              <a:spcBef>
                <a:spcPts val="0"/>
              </a:spcBef>
              <a:spcAft>
                <a:spcPts val="600"/>
              </a:spcAft>
              <a:buFont typeface="Arial"/>
              <a:buChar char="•"/>
            </a:pPr>
            <a:r>
              <a:rPr lang="de-DE" sz="1600" dirty="0" smtClean="0">
                <a:solidFill>
                  <a:schemeClr val="tx1">
                    <a:lumMod val="75000"/>
                    <a:lumOff val="25000"/>
                  </a:schemeClr>
                </a:solidFill>
                <a:latin typeface="Arial"/>
                <a:cs typeface="Arial"/>
              </a:rPr>
              <a:t>Erwerb der allgemeinen Studierfähigkeit </a:t>
            </a:r>
          </a:p>
          <a:p>
            <a:pPr>
              <a:lnSpc>
                <a:spcPct val="90000"/>
              </a:lnSpc>
              <a:spcBef>
                <a:spcPts val="0"/>
              </a:spcBef>
              <a:spcAft>
                <a:spcPts val="600"/>
              </a:spcAft>
              <a:buFont typeface="Arial"/>
              <a:buChar char="•"/>
            </a:pPr>
            <a:endParaRPr lang="de-DE" sz="1600" dirty="0" smtClean="0">
              <a:solidFill>
                <a:schemeClr val="tx1">
                  <a:lumMod val="75000"/>
                  <a:lumOff val="25000"/>
                </a:schemeClr>
              </a:solidFill>
              <a:latin typeface="Arial"/>
              <a:cs typeface="Arial"/>
            </a:endParaRPr>
          </a:p>
          <a:p>
            <a:pPr>
              <a:lnSpc>
                <a:spcPct val="90000"/>
              </a:lnSpc>
              <a:spcBef>
                <a:spcPts val="0"/>
              </a:spcBef>
              <a:spcAft>
                <a:spcPts val="600"/>
              </a:spcAft>
              <a:buFont typeface="Arial"/>
              <a:buChar char="•"/>
            </a:pPr>
            <a:r>
              <a:rPr lang="de-DE" sz="1600" dirty="0" smtClean="0">
                <a:solidFill>
                  <a:schemeClr val="tx1">
                    <a:lumMod val="75000"/>
                    <a:lumOff val="25000"/>
                  </a:schemeClr>
                </a:solidFill>
                <a:latin typeface="Arial"/>
                <a:cs typeface="Arial"/>
              </a:rPr>
              <a:t>Lehrerinnen und Lehrer an den Beruflichen Gymnasien bringen häufig Berufserfahrung aus Industrie und Wirtschaft mit.</a:t>
            </a:r>
            <a:endParaRPr lang="de-DE" sz="2000" dirty="0">
              <a:solidFill>
                <a:schemeClr val="tx1">
                  <a:lumMod val="75000"/>
                  <a:lumOff val="25000"/>
                </a:schemeClr>
              </a:solidFill>
              <a:latin typeface="Arial"/>
              <a:cs typeface="Aria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t>Berufliches Gymnasium</a:t>
            </a:r>
            <a:endParaRPr lang="de-DE" sz="3200" dirty="0"/>
          </a:p>
        </p:txBody>
      </p:sp>
      <p:pic>
        <p:nvPicPr>
          <p:cNvPr id="4" name="Bild 3" descr="Foto Folie 17.jpg"/>
          <p:cNvPicPr>
            <a:picLocks noChangeAspect="1"/>
          </p:cNvPicPr>
          <p:nvPr/>
        </p:nvPicPr>
        <p:blipFill rotWithShape="1">
          <a:blip r:embed="rId3">
            <a:extLst>
              <a:ext uri="{28A0092B-C50C-407E-A947-70E740481C1C}">
                <a14:useLocalDpi xmlns:a14="http://schemas.microsoft.com/office/drawing/2010/main" val="0"/>
              </a:ext>
            </a:extLst>
          </a:blip>
          <a:srcRect t="-1" r="10009" b="9367"/>
          <a:stretch/>
        </p:blipFill>
        <p:spPr>
          <a:xfrm>
            <a:off x="5611862" y="1484784"/>
            <a:ext cx="3240000" cy="2160000"/>
          </a:xfrm>
          <a:prstGeom prst="rect">
            <a:avLst/>
          </a:prstGeom>
        </p:spPr>
      </p:pic>
      <p:sp>
        <p:nvSpPr>
          <p:cNvPr id="9" name="Rechteck 8"/>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290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1" y="5085176"/>
            <a:ext cx="8391524" cy="288040"/>
          </a:xfrm>
          <a:prstGeom prst="rect">
            <a:avLst/>
          </a:prstGeom>
          <a:solidFill>
            <a:srgbClr val="1EAEBD">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57201" y="5445216"/>
            <a:ext cx="8391524" cy="288040"/>
          </a:xfrm>
          <a:prstGeom prst="rect">
            <a:avLst/>
          </a:prstGeom>
          <a:solidFill>
            <a:srgbClr val="1EAEBD">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18</a:t>
            </a:r>
            <a:endParaRPr lang="de-DE" dirty="0"/>
          </a:p>
        </p:txBody>
      </p:sp>
      <p:sp>
        <p:nvSpPr>
          <p:cNvPr id="7" name="Inhaltsplatzhalter 1"/>
          <p:cNvSpPr>
            <a:spLocks noGrp="1"/>
          </p:cNvSpPr>
          <p:nvPr>
            <p:ph idx="1"/>
          </p:nvPr>
        </p:nvSpPr>
        <p:spPr>
          <a:xfrm>
            <a:off x="480282" y="1697169"/>
            <a:ext cx="583264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a:lnSpc>
                <a:spcPct val="90000"/>
              </a:lnSpc>
              <a:spcBef>
                <a:spcPts val="0"/>
              </a:spcBef>
              <a:spcAft>
                <a:spcPts val="1200"/>
              </a:spcAft>
            </a:pPr>
            <a:r>
              <a:rPr lang="de-DE" sz="1600" dirty="0" smtClean="0">
                <a:solidFill>
                  <a:schemeClr val="tx1">
                    <a:lumMod val="75000"/>
                    <a:lumOff val="25000"/>
                  </a:schemeClr>
                </a:solidFill>
                <a:latin typeface="Arial"/>
                <a:cs typeface="Arial"/>
              </a:rPr>
              <a:t>dreijährige gymnasiale Oberstufe zum Abitur;</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an wenigen Standorten sechsjährig (ab Klasse 8)</a:t>
            </a:r>
          </a:p>
          <a:p>
            <a:pPr>
              <a:lnSpc>
                <a:spcPct val="90000"/>
              </a:lnSpc>
              <a:spcBef>
                <a:spcPts val="0"/>
              </a:spcBef>
              <a:spcAft>
                <a:spcPts val="1200"/>
              </a:spcAft>
            </a:pPr>
            <a:r>
              <a:rPr lang="de-DE" sz="1600" dirty="0" smtClean="0">
                <a:solidFill>
                  <a:schemeClr val="tx1">
                    <a:lumMod val="75000"/>
                    <a:lumOff val="25000"/>
                  </a:schemeClr>
                </a:solidFill>
                <a:latin typeface="Arial"/>
                <a:cs typeface="Arial"/>
              </a:rPr>
              <a:t>allgemeine Fächer plus berufliche Profilfächer</a:t>
            </a:r>
          </a:p>
          <a:p>
            <a:pPr>
              <a:lnSpc>
                <a:spcPct val="90000"/>
              </a:lnSpc>
              <a:spcBef>
                <a:spcPts val="0"/>
              </a:spcBef>
              <a:spcAft>
                <a:spcPts val="1200"/>
              </a:spcAft>
            </a:pPr>
            <a:r>
              <a:rPr lang="de-DE" sz="1600" dirty="0" smtClean="0">
                <a:solidFill>
                  <a:schemeClr val="tx1">
                    <a:lumMod val="75000"/>
                    <a:lumOff val="25000"/>
                  </a:schemeClr>
                </a:solidFill>
                <a:latin typeface="Arial"/>
                <a:cs typeface="Arial"/>
              </a:rPr>
              <a:t>2. Fremdsprache in der gymnasialen Oberstufe </a:t>
            </a:r>
            <a:endParaRPr lang="de-DE" sz="1600" dirty="0">
              <a:solidFill>
                <a:schemeClr val="tx1">
                  <a:lumMod val="75000"/>
                  <a:lumOff val="25000"/>
                </a:schemeClr>
              </a:solidFill>
              <a:latin typeface="Arial"/>
              <a:cs typeface="Arial"/>
            </a:endParaRPr>
          </a:p>
          <a:p>
            <a:pPr>
              <a:lnSpc>
                <a:spcPct val="90000"/>
              </a:lnSpc>
              <a:spcBef>
                <a:spcPts val="0"/>
              </a:spcBef>
              <a:spcAft>
                <a:spcPts val="1200"/>
              </a:spcAft>
            </a:pPr>
            <a:r>
              <a:rPr lang="de-DE" sz="1600" dirty="0" smtClean="0">
                <a:solidFill>
                  <a:schemeClr val="tx1">
                    <a:lumMod val="75000"/>
                    <a:lumOff val="25000"/>
                  </a:schemeClr>
                </a:solidFill>
                <a:latin typeface="Arial"/>
                <a:cs typeface="Arial"/>
              </a:rPr>
              <a:t>Zugangsvoraussetzungen für die Oberstufe:</a:t>
            </a:r>
          </a:p>
          <a:p>
            <a:pPr lvl="1">
              <a:lnSpc>
                <a:spcPct val="90000"/>
              </a:lnSpc>
              <a:spcBef>
                <a:spcPts val="0"/>
              </a:spcBef>
              <a:spcAft>
                <a:spcPts val="1200"/>
              </a:spcAft>
            </a:pPr>
            <a:r>
              <a:rPr lang="de-DE" sz="1600" dirty="0" smtClean="0">
                <a:solidFill>
                  <a:schemeClr val="tx1">
                    <a:lumMod val="75000"/>
                    <a:lumOff val="25000"/>
                  </a:schemeClr>
                </a:solidFill>
                <a:latin typeface="Arial"/>
                <a:cs typeface="Arial"/>
              </a:rPr>
              <a:t>Hauptschule/Werkrealschule, Realschule, Gemeinschaftsschule:                                                                 mittlerer Bildungsabschluss, Notenschnitt von 3,0 (Deutsch, Mathematik, 1. Fremdsprache).</a:t>
            </a:r>
          </a:p>
          <a:p>
            <a:pPr lvl="1">
              <a:lnSpc>
                <a:spcPct val="90000"/>
              </a:lnSpc>
              <a:spcBef>
                <a:spcPts val="0"/>
              </a:spcBef>
              <a:spcAft>
                <a:spcPts val="1200"/>
              </a:spcAft>
            </a:pPr>
            <a:r>
              <a:rPr lang="de-DE" sz="1600" dirty="0" smtClean="0">
                <a:solidFill>
                  <a:schemeClr val="tx1">
                    <a:lumMod val="75000"/>
                    <a:lumOff val="25000"/>
                  </a:schemeClr>
                </a:solidFill>
                <a:latin typeface="Arial"/>
                <a:cs typeface="Arial"/>
              </a:rPr>
              <a:t>Allgemein bildendes Gymnasium: Versetzung in die Klasse </a:t>
            </a:r>
            <a:r>
              <a:rPr lang="de-DE" sz="1600" dirty="0" smtClean="0">
                <a:solidFill>
                  <a:schemeClr val="tx1">
                    <a:lumMod val="75000"/>
                    <a:lumOff val="25000"/>
                  </a:schemeClr>
                </a:solidFill>
                <a:latin typeface="Arial" panose="020B0604020202020204" pitchFamily="34" charset="0"/>
                <a:cs typeface="Arial" panose="020B0604020202020204" pitchFamily="34" charset="0"/>
              </a:rPr>
              <a:t>10 </a:t>
            </a:r>
            <a:r>
              <a:rPr lang="de-DE" sz="1600" dirty="0">
                <a:solidFill>
                  <a:schemeClr val="tx1"/>
                </a:solidFill>
                <a:latin typeface="Arial" panose="020B0604020202020204" pitchFamily="34" charset="0"/>
                <a:cs typeface="Arial" panose="020B0604020202020204" pitchFamily="34" charset="0"/>
              </a:rPr>
              <a:t>oder in die Jahrgangsstufe </a:t>
            </a:r>
            <a:r>
              <a:rPr lang="de-DE" sz="1600" dirty="0" smtClean="0">
                <a:solidFill>
                  <a:schemeClr val="tx1"/>
                </a:solidFill>
                <a:latin typeface="Arial" panose="020B0604020202020204" pitchFamily="34" charset="0"/>
                <a:cs typeface="Arial" panose="020B0604020202020204" pitchFamily="34" charset="0"/>
              </a:rPr>
              <a:t>1 </a:t>
            </a:r>
            <a:r>
              <a:rPr lang="de-DE" sz="1600" dirty="0" smtClean="0">
                <a:solidFill>
                  <a:schemeClr val="tx1"/>
                </a:solidFill>
                <a:latin typeface="Arial"/>
                <a:cs typeface="Arial"/>
              </a:rPr>
              <a:t>(</a:t>
            </a:r>
            <a:r>
              <a:rPr lang="de-DE" sz="1600" dirty="0" smtClean="0">
                <a:solidFill>
                  <a:schemeClr val="tx1">
                    <a:lumMod val="75000"/>
                    <a:lumOff val="25000"/>
                  </a:schemeClr>
                </a:solidFill>
                <a:latin typeface="Arial"/>
                <a:cs typeface="Arial"/>
              </a:rPr>
              <a:t>G8)</a:t>
            </a:r>
            <a:endParaRPr lang="de-DE" sz="20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t>Berufliche Gymnasien (BG)</a:t>
            </a:r>
            <a:endParaRPr lang="de-DE" sz="3200" dirty="0"/>
          </a:p>
        </p:txBody>
      </p:sp>
      <p:sp>
        <p:nvSpPr>
          <p:cNvPr id="2" name="Textfeld 1"/>
          <p:cNvSpPr txBox="1"/>
          <p:nvPr/>
        </p:nvSpPr>
        <p:spPr>
          <a:xfrm>
            <a:off x="6300192" y="1663928"/>
            <a:ext cx="2571328" cy="2330895"/>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Richtungen:</a:t>
            </a:r>
          </a:p>
          <a:p>
            <a:pPr>
              <a:lnSpc>
                <a:spcPct val="90000"/>
              </a:lnSpc>
              <a:spcAft>
                <a:spcPts val="600"/>
              </a:spcAft>
              <a:buClr>
                <a:srgbClr val="000000">
                  <a:lumMod val="65000"/>
                  <a:lumOff val="35000"/>
                </a:srgbClr>
              </a:buClr>
            </a:pPr>
            <a:r>
              <a:rPr lang="de-DE" sz="1600" dirty="0">
                <a:solidFill>
                  <a:schemeClr val="tx1">
                    <a:lumMod val="75000"/>
                    <a:lumOff val="25000"/>
                  </a:schemeClr>
                </a:solidFill>
                <a:latin typeface="Arial"/>
                <a:cs typeface="Arial"/>
              </a:rPr>
              <a:t>Agrarwissenschaft</a:t>
            </a:r>
          </a:p>
          <a:p>
            <a:pPr>
              <a:lnSpc>
                <a:spcPct val="90000"/>
              </a:lnSpc>
              <a:spcAft>
                <a:spcPts val="600"/>
              </a:spcAft>
              <a:buClr>
                <a:srgbClr val="000000">
                  <a:lumMod val="65000"/>
                  <a:lumOff val="35000"/>
                </a:srgbClr>
              </a:buClr>
            </a:pPr>
            <a:r>
              <a:rPr lang="de-DE" sz="1600" dirty="0">
                <a:solidFill>
                  <a:schemeClr val="tx1">
                    <a:lumMod val="75000"/>
                    <a:lumOff val="25000"/>
                  </a:schemeClr>
                </a:solidFill>
                <a:latin typeface="Arial"/>
                <a:cs typeface="Arial"/>
              </a:rPr>
              <a:t>Biotechnologie</a:t>
            </a:r>
          </a:p>
          <a:p>
            <a:pPr>
              <a:lnSpc>
                <a:spcPct val="90000"/>
              </a:lnSpc>
              <a:spcAft>
                <a:spcPts val="600"/>
              </a:spcAft>
              <a:buClr>
                <a:srgbClr val="000000">
                  <a:lumMod val="65000"/>
                  <a:lumOff val="35000"/>
                </a:srgbClr>
              </a:buClr>
            </a:pPr>
            <a:r>
              <a:rPr lang="de-DE" sz="1600" dirty="0">
                <a:solidFill>
                  <a:schemeClr val="tx1">
                    <a:lumMod val="75000"/>
                    <a:lumOff val="25000"/>
                  </a:schemeClr>
                </a:solidFill>
                <a:latin typeface="Arial"/>
                <a:cs typeface="Arial"/>
              </a:rPr>
              <a:t>Ernährungswissenschaft</a:t>
            </a:r>
          </a:p>
          <a:p>
            <a:pPr>
              <a:lnSpc>
                <a:spcPct val="90000"/>
              </a:lnSpc>
              <a:spcAft>
                <a:spcPts val="600"/>
              </a:spcAft>
              <a:buClr>
                <a:srgbClr val="000000">
                  <a:lumMod val="65000"/>
                  <a:lumOff val="35000"/>
                </a:srgbClr>
              </a:buClr>
            </a:pPr>
            <a:r>
              <a:rPr lang="de-DE" sz="1600" dirty="0">
                <a:solidFill>
                  <a:schemeClr val="tx1">
                    <a:lumMod val="75000"/>
                    <a:lumOff val="25000"/>
                  </a:schemeClr>
                </a:solidFill>
                <a:latin typeface="Arial"/>
                <a:cs typeface="Arial"/>
              </a:rPr>
              <a:t>Sozial- und Gesundheitswissenschaft</a:t>
            </a:r>
          </a:p>
          <a:p>
            <a:pPr>
              <a:lnSpc>
                <a:spcPct val="90000"/>
              </a:lnSpc>
              <a:spcAft>
                <a:spcPts val="600"/>
              </a:spcAft>
              <a:buClr>
                <a:srgbClr val="000000">
                  <a:lumMod val="65000"/>
                  <a:lumOff val="35000"/>
                </a:srgbClr>
              </a:buClr>
            </a:pPr>
            <a:r>
              <a:rPr lang="de-DE" sz="1600" dirty="0">
                <a:solidFill>
                  <a:schemeClr val="tx1">
                    <a:lumMod val="75000"/>
                    <a:lumOff val="25000"/>
                  </a:schemeClr>
                </a:solidFill>
                <a:latin typeface="Arial"/>
                <a:cs typeface="Arial"/>
              </a:rPr>
              <a:t>Technik</a:t>
            </a:r>
          </a:p>
          <a:p>
            <a:pPr lvl="0">
              <a:lnSpc>
                <a:spcPct val="90000"/>
              </a:lnSpc>
              <a:spcAft>
                <a:spcPts val="600"/>
              </a:spcAft>
              <a:buClr>
                <a:srgbClr val="000000">
                  <a:lumMod val="65000"/>
                  <a:lumOff val="35000"/>
                </a:srgbClr>
              </a:buClr>
            </a:pPr>
            <a:r>
              <a:rPr lang="de-DE" sz="1600" dirty="0" smtClean="0">
                <a:solidFill>
                  <a:schemeClr val="tx1">
                    <a:lumMod val="75000"/>
                    <a:lumOff val="25000"/>
                  </a:schemeClr>
                </a:solidFill>
                <a:latin typeface="Arial"/>
                <a:cs typeface="Arial"/>
              </a:rPr>
              <a:t>Wirtschaft</a:t>
            </a:r>
          </a:p>
        </p:txBody>
      </p:sp>
      <p:graphicFrame>
        <p:nvGraphicFramePr>
          <p:cNvPr id="9" name="Tabelle 8"/>
          <p:cNvGraphicFramePr>
            <a:graphicFrameLocks noGrp="1"/>
          </p:cNvGraphicFramePr>
          <p:nvPr>
            <p:extLst>
              <p:ext uri="{D42A27DB-BD31-4B8C-83A1-F6EECF244321}">
                <p14:modId xmlns:p14="http://schemas.microsoft.com/office/powerpoint/2010/main" val="1038756509"/>
              </p:ext>
            </p:extLst>
          </p:nvPr>
        </p:nvGraphicFramePr>
        <p:xfrm>
          <a:off x="514351" y="5063584"/>
          <a:ext cx="8115456" cy="741680"/>
        </p:xfrm>
        <a:graphic>
          <a:graphicData uri="http://schemas.openxmlformats.org/drawingml/2006/table">
            <a:tbl>
              <a:tblPr firstRow="1" bandRow="1">
                <a:tableStyleId>{2D5ABB26-0587-4C30-8999-92F81FD0307C}</a:tableStyleId>
              </a:tblPr>
              <a:tblGrid>
                <a:gridCol w="1456618"/>
                <a:gridCol w="6658838"/>
              </a:tblGrid>
              <a:tr h="3708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tr>
            </a:tbl>
          </a:graphicData>
        </a:graphic>
      </p:graphicFrame>
      <p:sp>
        <p:nvSpPr>
          <p:cNvPr id="8" name="Rechteck 7"/>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rot="5400000" flipV="1">
            <a:off x="4738875" y="3262125"/>
            <a:ext cx="3024338"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2355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19</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200" dirty="0" smtClean="0"/>
              <a:t>Bildungswege in der Sekundarstufe (Auswahl)</a:t>
            </a:r>
            <a:endParaRPr lang="de-DE" sz="3200" dirty="0"/>
          </a:p>
        </p:txBody>
      </p:sp>
      <p:sp>
        <p:nvSpPr>
          <p:cNvPr id="8" name="Rechteck 7"/>
          <p:cNvSpPr/>
          <p:nvPr/>
        </p:nvSpPr>
        <p:spPr>
          <a:xfrm>
            <a:off x="7947786" y="1628800"/>
            <a:ext cx="900120" cy="2896496"/>
          </a:xfrm>
          <a:prstGeom prst="rect">
            <a:avLst/>
          </a:prstGeom>
          <a:solidFill>
            <a:srgbClr val="1EAEBD"/>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600" b="1" dirty="0" smtClean="0">
                <a:solidFill>
                  <a:schemeClr val="tx1">
                    <a:lumMod val="75000"/>
                    <a:lumOff val="25000"/>
                  </a:schemeClr>
                </a:solidFill>
                <a:latin typeface="Arial"/>
                <a:cs typeface="Arial"/>
              </a:rPr>
              <a:t>Allgemeine Hochschulreife </a:t>
            </a:r>
            <a:endParaRPr lang="de-DE" sz="1600" b="1" dirty="0">
              <a:solidFill>
                <a:schemeClr val="tx1">
                  <a:lumMod val="75000"/>
                  <a:lumOff val="25000"/>
                </a:schemeClr>
              </a:solidFill>
              <a:latin typeface="Arial"/>
              <a:cs typeface="Arial"/>
            </a:endParaRP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smtClean="0"/>
              <a:t> </a:t>
            </a:r>
            <a:endParaRPr lang="de-DE" dirty="0"/>
          </a:p>
        </p:txBody>
      </p:sp>
      <p:sp>
        <p:nvSpPr>
          <p:cNvPr id="11" name="Richtungspfeil 10"/>
          <p:cNvSpPr/>
          <p:nvPr/>
        </p:nvSpPr>
        <p:spPr>
          <a:xfrm>
            <a:off x="4178996" y="1628856"/>
            <a:ext cx="3633364" cy="504056"/>
          </a:xfrm>
          <a:prstGeom prst="homePlate">
            <a:avLst/>
          </a:prstGeom>
          <a:solidFill>
            <a:srgbClr val="FFFFFF"/>
          </a:solidFill>
          <a:ln>
            <a:solidFill>
              <a:srgbClr val="3A5B9B"/>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Gemeinschaftsschule mit Oberstufe</a:t>
            </a:r>
            <a:endParaRPr lang="de-DE" sz="1600" dirty="0">
              <a:solidFill>
                <a:schemeClr val="tx1">
                  <a:lumMod val="75000"/>
                  <a:lumOff val="25000"/>
                </a:schemeClr>
              </a:solidFill>
              <a:latin typeface="Arial"/>
              <a:cs typeface="Arial"/>
            </a:endParaRPr>
          </a:p>
        </p:txBody>
      </p:sp>
      <p:sp>
        <p:nvSpPr>
          <p:cNvPr id="12" name="Richtungspfeil 11"/>
          <p:cNvSpPr/>
          <p:nvPr/>
        </p:nvSpPr>
        <p:spPr>
          <a:xfrm>
            <a:off x="4178996" y="2492896"/>
            <a:ext cx="3633364" cy="504000"/>
          </a:xfrm>
          <a:prstGeom prst="homePlate">
            <a:avLst/>
          </a:prstGeom>
          <a:solidFill>
            <a:srgbClr val="FFFFFF"/>
          </a:solidFill>
          <a:ln>
            <a:solidFill>
              <a:srgbClr val="3A5B9B"/>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Allgemein bildendes Gymnasium </a:t>
            </a:r>
          </a:p>
        </p:txBody>
      </p:sp>
      <p:sp>
        <p:nvSpPr>
          <p:cNvPr id="13" name="Richtungspfeil 12"/>
          <p:cNvSpPr/>
          <p:nvPr/>
        </p:nvSpPr>
        <p:spPr>
          <a:xfrm>
            <a:off x="4178996" y="3284984"/>
            <a:ext cx="3633364" cy="504000"/>
          </a:xfrm>
          <a:prstGeom prst="homePlate">
            <a:avLst/>
          </a:prstGeom>
          <a:solidFill>
            <a:srgbClr val="FFFFFF"/>
          </a:solidFill>
          <a:ln>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Berufliches </a:t>
            </a:r>
            <a:r>
              <a:rPr lang="de-DE" sz="1600" dirty="0">
                <a:solidFill>
                  <a:schemeClr val="tx1">
                    <a:lumMod val="75000"/>
                    <a:lumOff val="25000"/>
                  </a:schemeClr>
                </a:solidFill>
                <a:latin typeface="Arial"/>
                <a:cs typeface="Arial"/>
              </a:rPr>
              <a:t>Gymnasium </a:t>
            </a:r>
            <a:endParaRPr lang="de-DE" sz="1600" dirty="0" smtClean="0">
              <a:solidFill>
                <a:schemeClr val="tx1">
                  <a:lumMod val="75000"/>
                  <a:lumOff val="25000"/>
                </a:schemeClr>
              </a:solidFill>
              <a:latin typeface="Arial"/>
              <a:cs typeface="Arial"/>
            </a:endParaRPr>
          </a:p>
        </p:txBody>
      </p:sp>
      <p:sp>
        <p:nvSpPr>
          <p:cNvPr id="14" name="Rechteck 13"/>
          <p:cNvSpPr/>
          <p:nvPr/>
        </p:nvSpPr>
        <p:spPr>
          <a:xfrm>
            <a:off x="3121337" y="1612625"/>
            <a:ext cx="899999" cy="4120632"/>
          </a:xfrm>
          <a:prstGeom prst="rect">
            <a:avLst/>
          </a:prstGeom>
          <a:solidFill>
            <a:srgbClr val="1EAEBD"/>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600" b="1" dirty="0" smtClean="0">
                <a:solidFill>
                  <a:schemeClr val="tx1">
                    <a:lumMod val="75000"/>
                    <a:lumOff val="25000"/>
                  </a:schemeClr>
                </a:solidFill>
                <a:latin typeface="Arial"/>
                <a:cs typeface="Arial"/>
              </a:rPr>
              <a:t>Mittlerer Schulabschluss</a:t>
            </a:r>
            <a:endParaRPr lang="de-DE" sz="1600" b="1" dirty="0">
              <a:solidFill>
                <a:schemeClr val="tx1">
                  <a:lumMod val="75000"/>
                  <a:lumOff val="25000"/>
                </a:schemeClr>
              </a:solidFill>
              <a:latin typeface="Arial"/>
              <a:cs typeface="Arial"/>
            </a:endParaRPr>
          </a:p>
        </p:txBody>
      </p:sp>
      <p:sp>
        <p:nvSpPr>
          <p:cNvPr id="15" name="Freihandform 14"/>
          <p:cNvSpPr/>
          <p:nvPr/>
        </p:nvSpPr>
        <p:spPr>
          <a:xfrm>
            <a:off x="4184403" y="4005064"/>
            <a:ext cx="1224135" cy="1070421"/>
          </a:xfrm>
          <a:custGeom>
            <a:avLst/>
            <a:gdLst>
              <a:gd name="connsiteX0" fmla="*/ 0 w 1368151"/>
              <a:gd name="connsiteY0" fmla="*/ 143523 h 861120"/>
              <a:gd name="connsiteX1" fmla="*/ 143523 w 1368151"/>
              <a:gd name="connsiteY1" fmla="*/ 0 h 861120"/>
              <a:gd name="connsiteX2" fmla="*/ 1224628 w 1368151"/>
              <a:gd name="connsiteY2" fmla="*/ 0 h 861120"/>
              <a:gd name="connsiteX3" fmla="*/ 1368151 w 1368151"/>
              <a:gd name="connsiteY3" fmla="*/ 143523 h 861120"/>
              <a:gd name="connsiteX4" fmla="*/ 1368151 w 1368151"/>
              <a:gd name="connsiteY4" fmla="*/ 717597 h 861120"/>
              <a:gd name="connsiteX5" fmla="*/ 1224628 w 1368151"/>
              <a:gd name="connsiteY5" fmla="*/ 861120 h 861120"/>
              <a:gd name="connsiteX6" fmla="*/ 143523 w 1368151"/>
              <a:gd name="connsiteY6" fmla="*/ 861120 h 861120"/>
              <a:gd name="connsiteX7" fmla="*/ 0 w 1368151"/>
              <a:gd name="connsiteY7" fmla="*/ 717597 h 861120"/>
              <a:gd name="connsiteX8" fmla="*/ 0 w 1368151"/>
              <a:gd name="connsiteY8" fmla="*/ 143523 h 86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151" h="861120">
                <a:moveTo>
                  <a:pt x="0" y="143523"/>
                </a:moveTo>
                <a:cubicBezTo>
                  <a:pt x="0" y="64257"/>
                  <a:pt x="64257" y="0"/>
                  <a:pt x="143523" y="0"/>
                </a:cubicBezTo>
                <a:lnTo>
                  <a:pt x="1224628" y="0"/>
                </a:lnTo>
                <a:cubicBezTo>
                  <a:pt x="1303894" y="0"/>
                  <a:pt x="1368151" y="64257"/>
                  <a:pt x="1368151" y="143523"/>
                </a:cubicBezTo>
                <a:lnTo>
                  <a:pt x="1368151" y="717597"/>
                </a:lnTo>
                <a:cubicBezTo>
                  <a:pt x="1368151" y="796863"/>
                  <a:pt x="1303894" y="861120"/>
                  <a:pt x="1224628" y="861120"/>
                </a:cubicBezTo>
                <a:lnTo>
                  <a:pt x="143523" y="861120"/>
                </a:lnTo>
                <a:cubicBezTo>
                  <a:pt x="64257" y="861120"/>
                  <a:pt x="0" y="796863"/>
                  <a:pt x="0" y="717597"/>
                </a:cubicBezTo>
                <a:lnTo>
                  <a:pt x="0" y="143523"/>
                </a:lnTo>
                <a:close/>
              </a:path>
            </a:pathLst>
          </a:custGeom>
          <a:solidFill>
            <a:schemeClr val="bg1"/>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Berufs-ausbildung</a:t>
            </a:r>
            <a:endParaRPr lang="de-DE" sz="1600" kern="1200" dirty="0">
              <a:solidFill>
                <a:schemeClr val="tx1"/>
              </a:solidFill>
              <a:latin typeface="Arial"/>
              <a:cs typeface="Arial"/>
            </a:endParaRPr>
          </a:p>
        </p:txBody>
      </p:sp>
      <p:sp>
        <p:nvSpPr>
          <p:cNvPr id="16" name="Richtungspfeil 15"/>
          <p:cNvSpPr/>
          <p:nvPr/>
        </p:nvSpPr>
        <p:spPr>
          <a:xfrm>
            <a:off x="4178996" y="5229200"/>
            <a:ext cx="3633364" cy="504056"/>
          </a:xfrm>
          <a:prstGeom prst="homePlate">
            <a:avLst/>
          </a:prstGeom>
          <a:solidFill>
            <a:srgbClr val="FFFFFF"/>
          </a:solidFill>
          <a:ln>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Berufskolleg</a:t>
            </a:r>
            <a:endParaRPr lang="de-DE" sz="1600" dirty="0">
              <a:solidFill>
                <a:schemeClr val="tx1">
                  <a:lumMod val="75000"/>
                  <a:lumOff val="25000"/>
                </a:schemeClr>
              </a:solidFill>
              <a:latin typeface="Arial"/>
              <a:cs typeface="Arial"/>
            </a:endParaRPr>
          </a:p>
        </p:txBody>
      </p:sp>
      <p:sp>
        <p:nvSpPr>
          <p:cNvPr id="17" name="Rechteck 16"/>
          <p:cNvSpPr/>
          <p:nvPr/>
        </p:nvSpPr>
        <p:spPr>
          <a:xfrm>
            <a:off x="7947785" y="4581128"/>
            <a:ext cx="899999" cy="1152128"/>
          </a:xfrm>
          <a:prstGeom prst="rect">
            <a:avLst/>
          </a:prstGeom>
          <a:solidFill>
            <a:srgbClr val="1EAEBD"/>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Fachhoch-schulreife </a:t>
            </a:r>
            <a:endParaRPr lang="de-DE" sz="1500" b="1" dirty="0">
              <a:solidFill>
                <a:schemeClr val="tx1">
                  <a:lumMod val="75000"/>
                  <a:lumOff val="25000"/>
                </a:schemeClr>
              </a:solidFill>
              <a:latin typeface="Arial"/>
              <a:cs typeface="Arial"/>
            </a:endParaRPr>
          </a:p>
        </p:txBody>
      </p:sp>
      <p:sp>
        <p:nvSpPr>
          <p:cNvPr id="18" name="Rechteck 17"/>
          <p:cNvSpPr/>
          <p:nvPr/>
        </p:nvSpPr>
        <p:spPr>
          <a:xfrm>
            <a:off x="483347" y="1628800"/>
            <a:ext cx="901251" cy="4104456"/>
          </a:xfrm>
          <a:prstGeom prst="rect">
            <a:avLst/>
          </a:prstGeom>
          <a:solidFill>
            <a:srgbClr val="1EAEBD"/>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600" b="1" dirty="0" smtClean="0">
                <a:solidFill>
                  <a:schemeClr val="tx1">
                    <a:lumMod val="75000"/>
                    <a:lumOff val="25000"/>
                  </a:schemeClr>
                </a:solidFill>
                <a:latin typeface="Arial"/>
                <a:cs typeface="Arial"/>
              </a:rPr>
              <a:t>Hauptschulabschluss </a:t>
            </a:r>
            <a:endParaRPr lang="de-DE" sz="1600" b="1" dirty="0">
              <a:solidFill>
                <a:schemeClr val="tx1">
                  <a:lumMod val="75000"/>
                  <a:lumOff val="25000"/>
                </a:schemeClr>
              </a:solidFill>
              <a:latin typeface="Arial"/>
              <a:cs typeface="Arial"/>
            </a:endParaRPr>
          </a:p>
        </p:txBody>
      </p:sp>
      <p:sp>
        <p:nvSpPr>
          <p:cNvPr id="19" name="Richtungspfeil 18"/>
          <p:cNvSpPr/>
          <p:nvPr/>
        </p:nvSpPr>
        <p:spPr>
          <a:xfrm>
            <a:off x="1518675" y="3717032"/>
            <a:ext cx="1494549" cy="2016224"/>
          </a:xfrm>
          <a:prstGeom prst="homePlate">
            <a:avLst>
              <a:gd name="adj" fmla="val 31370"/>
            </a:avLst>
          </a:prstGeom>
          <a:solidFill>
            <a:schemeClr val="tx2"/>
          </a:solidFill>
          <a:ln>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t" anchorCtr="0"/>
          <a:lstStyle/>
          <a:p>
            <a:r>
              <a:rPr lang="de-DE" sz="1600" dirty="0" err="1">
                <a:solidFill>
                  <a:schemeClr val="tx1">
                    <a:lumMod val="75000"/>
                    <a:lumOff val="25000"/>
                  </a:schemeClr>
                </a:solidFill>
                <a:latin typeface="Arial"/>
                <a:cs typeface="Arial"/>
              </a:rPr>
              <a:t>b</a:t>
            </a:r>
            <a:r>
              <a:rPr lang="de-DE" sz="1600" dirty="0" err="1" smtClean="0">
                <a:solidFill>
                  <a:schemeClr val="tx1">
                    <a:lumMod val="75000"/>
                    <a:lumOff val="25000"/>
                  </a:schemeClr>
                </a:solidFill>
                <a:latin typeface="Arial"/>
                <a:cs typeface="Arial"/>
              </a:rPr>
              <a:t>erufl</a:t>
            </a:r>
            <a:r>
              <a:rPr lang="de-DE" sz="1600" dirty="0" smtClean="0">
                <a:solidFill>
                  <a:schemeClr val="tx1">
                    <a:lumMod val="75000"/>
                    <a:lumOff val="25000"/>
                  </a:schemeClr>
                </a:solidFill>
                <a:latin typeface="Arial"/>
                <a:cs typeface="Arial"/>
              </a:rPr>
              <a:t>. </a:t>
            </a:r>
          </a:p>
          <a:p>
            <a:r>
              <a:rPr lang="de-DE" sz="1600" dirty="0" smtClean="0">
                <a:solidFill>
                  <a:schemeClr val="tx1">
                    <a:lumMod val="75000"/>
                    <a:lumOff val="25000"/>
                  </a:schemeClr>
                </a:solidFill>
                <a:latin typeface="Arial"/>
                <a:cs typeface="Arial"/>
              </a:rPr>
              <a:t>Bildung</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z.B. Berufs-</a:t>
            </a:r>
            <a:r>
              <a:rPr lang="de-DE" sz="1600" dirty="0" err="1" smtClean="0">
                <a:solidFill>
                  <a:schemeClr val="tx1">
                    <a:lumMod val="75000"/>
                    <a:lumOff val="25000"/>
                  </a:schemeClr>
                </a:solidFill>
                <a:latin typeface="Arial"/>
                <a:cs typeface="Arial"/>
              </a:rPr>
              <a:t>fachschule</a:t>
            </a:r>
            <a:r>
              <a:rPr lang="de-DE" sz="1600" dirty="0" smtClean="0">
                <a:solidFill>
                  <a:schemeClr val="tx1">
                    <a:lumMod val="75000"/>
                    <a:lumOff val="25000"/>
                  </a:schemeClr>
                </a:solidFill>
                <a:latin typeface="Arial"/>
                <a:cs typeface="Arial"/>
              </a:rPr>
              <a:t> </a:t>
            </a:r>
          </a:p>
          <a:p>
            <a:endParaRPr lang="de-DE" sz="1500" dirty="0">
              <a:solidFill>
                <a:schemeClr val="tx1">
                  <a:lumMod val="75000"/>
                  <a:lumOff val="25000"/>
                </a:schemeClr>
              </a:solidFill>
              <a:latin typeface="Arial"/>
              <a:cs typeface="Arial"/>
            </a:endParaRPr>
          </a:p>
        </p:txBody>
      </p:sp>
      <p:sp>
        <p:nvSpPr>
          <p:cNvPr id="20" name="Richtungspfeil 19"/>
          <p:cNvSpPr/>
          <p:nvPr/>
        </p:nvSpPr>
        <p:spPr>
          <a:xfrm>
            <a:off x="1518676" y="1628800"/>
            <a:ext cx="1494548" cy="1944215"/>
          </a:xfrm>
          <a:prstGeom prst="homePlate">
            <a:avLst>
              <a:gd name="adj" fmla="val 29838"/>
            </a:avLst>
          </a:prstGeom>
          <a:solidFill>
            <a:srgbClr val="FFFFFF"/>
          </a:solidFill>
          <a:ln>
            <a:solidFill>
              <a:srgbClr val="3A5B9B"/>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allgemeine schulische Bildung</a:t>
            </a:r>
            <a:endParaRPr lang="de-DE" sz="1600" dirty="0">
              <a:solidFill>
                <a:schemeClr val="tx1">
                  <a:lumMod val="75000"/>
                  <a:lumOff val="25000"/>
                </a:schemeClr>
              </a:solidFill>
              <a:latin typeface="Arial"/>
              <a:cs typeface="Arial"/>
            </a:endParaRPr>
          </a:p>
        </p:txBody>
      </p:sp>
      <p:sp>
        <p:nvSpPr>
          <p:cNvPr id="21" name="Freihandform 20"/>
          <p:cNvSpPr/>
          <p:nvPr/>
        </p:nvSpPr>
        <p:spPr>
          <a:xfrm>
            <a:off x="1582516" y="4941168"/>
            <a:ext cx="1224136" cy="720080"/>
          </a:xfrm>
          <a:custGeom>
            <a:avLst/>
            <a:gdLst>
              <a:gd name="connsiteX0" fmla="*/ 0 w 1152128"/>
              <a:gd name="connsiteY0" fmla="*/ 144012 h 864052"/>
              <a:gd name="connsiteX1" fmla="*/ 144012 w 1152128"/>
              <a:gd name="connsiteY1" fmla="*/ 0 h 864052"/>
              <a:gd name="connsiteX2" fmla="*/ 1008116 w 1152128"/>
              <a:gd name="connsiteY2" fmla="*/ 0 h 864052"/>
              <a:gd name="connsiteX3" fmla="*/ 1152128 w 1152128"/>
              <a:gd name="connsiteY3" fmla="*/ 144012 h 864052"/>
              <a:gd name="connsiteX4" fmla="*/ 1152128 w 1152128"/>
              <a:gd name="connsiteY4" fmla="*/ 720040 h 864052"/>
              <a:gd name="connsiteX5" fmla="*/ 1008116 w 1152128"/>
              <a:gd name="connsiteY5" fmla="*/ 864052 h 864052"/>
              <a:gd name="connsiteX6" fmla="*/ 144012 w 1152128"/>
              <a:gd name="connsiteY6" fmla="*/ 864052 h 864052"/>
              <a:gd name="connsiteX7" fmla="*/ 0 w 1152128"/>
              <a:gd name="connsiteY7" fmla="*/ 720040 h 864052"/>
              <a:gd name="connsiteX8" fmla="*/ 0 w 1152128"/>
              <a:gd name="connsiteY8" fmla="*/ 144012 h 86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28" h="864052">
                <a:moveTo>
                  <a:pt x="0" y="144012"/>
                </a:moveTo>
                <a:cubicBezTo>
                  <a:pt x="0" y="64476"/>
                  <a:pt x="64476" y="0"/>
                  <a:pt x="144012" y="0"/>
                </a:cubicBezTo>
                <a:lnTo>
                  <a:pt x="1008116" y="0"/>
                </a:lnTo>
                <a:cubicBezTo>
                  <a:pt x="1087652" y="0"/>
                  <a:pt x="1152128" y="64476"/>
                  <a:pt x="1152128" y="144012"/>
                </a:cubicBezTo>
                <a:lnTo>
                  <a:pt x="1152128" y="720040"/>
                </a:lnTo>
                <a:cubicBezTo>
                  <a:pt x="1152128" y="799576"/>
                  <a:pt x="1087652" y="864052"/>
                  <a:pt x="1008116" y="864052"/>
                </a:cubicBezTo>
                <a:lnTo>
                  <a:pt x="144012" y="864052"/>
                </a:lnTo>
                <a:cubicBezTo>
                  <a:pt x="64476" y="864052"/>
                  <a:pt x="0" y="799576"/>
                  <a:pt x="0" y="720040"/>
                </a:cubicBezTo>
                <a:lnTo>
                  <a:pt x="0" y="144012"/>
                </a:lnTo>
                <a:close/>
              </a:path>
            </a:pathLst>
          </a:custGeom>
          <a:solidFill>
            <a:schemeClr val="bg1"/>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760" tIns="110760" rIns="110760" bIns="110760" numCol="1" spcCol="1270" anchor="ctr" anchorCtr="0">
            <a:noAutofit/>
          </a:bodyPr>
          <a:lstStyle/>
          <a:p>
            <a:pPr defTabSz="800100">
              <a:lnSpc>
                <a:spcPct val="90000"/>
              </a:lnSpc>
              <a:spcBef>
                <a:spcPct val="0"/>
              </a:spcBef>
              <a:spcAft>
                <a:spcPct val="35000"/>
              </a:spcAft>
            </a:pPr>
            <a:r>
              <a:rPr lang="de-DE" sz="1600" dirty="0">
                <a:solidFill>
                  <a:schemeClr val="tx1">
                    <a:lumMod val="75000"/>
                    <a:lumOff val="25000"/>
                  </a:schemeClr>
                </a:solidFill>
                <a:latin typeface="Arial"/>
                <a:cs typeface="Arial"/>
              </a:rPr>
              <a:t>Duale </a:t>
            </a:r>
            <a:r>
              <a:rPr lang="de-DE" sz="1600" dirty="0" smtClean="0">
                <a:solidFill>
                  <a:schemeClr val="tx1">
                    <a:lumMod val="75000"/>
                    <a:lumOff val="25000"/>
                  </a:schemeClr>
                </a:solidFill>
                <a:latin typeface="Arial"/>
                <a:cs typeface="Arial"/>
              </a:rPr>
              <a:t>Ausbildung</a:t>
            </a:r>
            <a:endParaRPr lang="de-DE" sz="1600" dirty="0">
              <a:solidFill>
                <a:schemeClr val="tx1">
                  <a:lumMod val="75000"/>
                  <a:lumOff val="25000"/>
                </a:schemeClr>
              </a:solidFill>
              <a:latin typeface="Arial"/>
              <a:cs typeface="Arial"/>
            </a:endParaRPr>
          </a:p>
        </p:txBody>
      </p:sp>
      <p:sp>
        <p:nvSpPr>
          <p:cNvPr id="22" name="Richtungspfeil 21"/>
          <p:cNvSpPr/>
          <p:nvPr/>
        </p:nvSpPr>
        <p:spPr>
          <a:xfrm>
            <a:off x="5475140" y="4005064"/>
            <a:ext cx="2312567" cy="504000"/>
          </a:xfrm>
          <a:prstGeom prst="homePlate">
            <a:avLst/>
          </a:prstGeom>
          <a:solidFill>
            <a:srgbClr val="FFFFFF"/>
          </a:solidFill>
          <a:ln>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rgbClr val="000000"/>
                </a:solidFill>
                <a:latin typeface="Garamond"/>
                <a:cs typeface="Garamond"/>
              </a:rPr>
              <a:t> </a:t>
            </a:r>
            <a:r>
              <a:rPr lang="de-DE" sz="1600" dirty="0" smtClean="0">
                <a:solidFill>
                  <a:schemeClr val="tx1">
                    <a:lumMod val="75000"/>
                    <a:lumOff val="25000"/>
                  </a:schemeClr>
                </a:solidFill>
                <a:latin typeface="Arial"/>
                <a:cs typeface="Arial"/>
              </a:rPr>
              <a:t>Berufsoberschule </a:t>
            </a:r>
          </a:p>
        </p:txBody>
      </p:sp>
      <p:sp>
        <p:nvSpPr>
          <p:cNvPr id="23" name="Richtungspfeil 22"/>
          <p:cNvSpPr/>
          <p:nvPr/>
        </p:nvSpPr>
        <p:spPr>
          <a:xfrm>
            <a:off x="5475139" y="4581128"/>
            <a:ext cx="2312569" cy="504000"/>
          </a:xfrm>
          <a:prstGeom prst="homePlate">
            <a:avLst/>
          </a:prstGeom>
          <a:solidFill>
            <a:srgbClr val="FFFFFF"/>
          </a:solidFill>
          <a:ln>
            <a:solidFill>
              <a:srgbClr val="73D4D6"/>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Fachschule </a:t>
            </a:r>
          </a:p>
        </p:txBody>
      </p:sp>
      <p:sp>
        <p:nvSpPr>
          <p:cNvPr id="24" name="Rechteck 23"/>
          <p:cNvSpPr/>
          <p:nvPr/>
        </p:nvSpPr>
        <p:spPr>
          <a:xfrm>
            <a:off x="468313" y="1484784"/>
            <a:ext cx="838041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4842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20</a:t>
            </a:r>
            <a:endParaRPr lang="de-DE" dirty="0"/>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6"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200" dirty="0"/>
              <a:t>Sonderpädagogische </a:t>
            </a:r>
            <a:r>
              <a:rPr lang="de-DE" sz="3200" dirty="0" smtClean="0"/>
              <a:t>Hilfen</a:t>
            </a:r>
            <a:endParaRPr lang="de-DE" sz="3200" dirty="0"/>
          </a:p>
        </p:txBody>
      </p:sp>
      <p:sp>
        <p:nvSpPr>
          <p:cNvPr id="13" name="Freihandform 12"/>
          <p:cNvSpPr/>
          <p:nvPr/>
        </p:nvSpPr>
        <p:spPr>
          <a:xfrm>
            <a:off x="562918" y="2564905"/>
            <a:ext cx="3384376" cy="3024336"/>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smtClean="0">
              <a:solidFill>
                <a:schemeClr val="tx1"/>
              </a:solidFill>
              <a:latin typeface="Arial"/>
              <a:cs typeface="Arial"/>
            </a:endParaRPr>
          </a:p>
          <a:p>
            <a:pPr lvl="0" algn="l" defTabSz="577850">
              <a:spcBef>
                <a:spcPct val="0"/>
              </a:spcBef>
              <a:spcAft>
                <a:spcPct val="35000"/>
              </a:spcAft>
            </a:pPr>
            <a:r>
              <a:rPr lang="de-DE" sz="1600" kern="1200" dirty="0" smtClean="0">
                <a:solidFill>
                  <a:schemeClr val="tx1">
                    <a:lumMod val="75000"/>
                    <a:lumOff val="25000"/>
                  </a:schemeClr>
                </a:solidFill>
                <a:latin typeface="Arial"/>
                <a:cs typeface="Arial"/>
              </a:rPr>
              <a:t>Beratung/Unterstützung an der allgemeinen Schule </a:t>
            </a:r>
          </a:p>
          <a:p>
            <a:pPr lvl="0" algn="l" defTabSz="577850">
              <a:spcBef>
                <a:spcPct val="0"/>
              </a:spcBef>
              <a:spcAft>
                <a:spcPct val="35000"/>
              </a:spcAft>
            </a:pPr>
            <a:r>
              <a:rPr lang="de-DE" sz="1600" kern="1200" dirty="0" smtClean="0">
                <a:solidFill>
                  <a:schemeClr val="tx1">
                    <a:lumMod val="75000"/>
                    <a:lumOff val="25000"/>
                  </a:schemeClr>
                </a:solidFill>
                <a:latin typeface="Arial"/>
                <a:cs typeface="Arial"/>
              </a:rPr>
              <a:t>durch die sonderpädagogischen Bildungs- und Beratungszentren </a:t>
            </a:r>
            <a:r>
              <a:rPr lang="de-DE" sz="1600" dirty="0" smtClean="0">
                <a:solidFill>
                  <a:schemeClr val="tx1">
                    <a:lumMod val="75000"/>
                    <a:lumOff val="25000"/>
                  </a:schemeClr>
                </a:solidFill>
                <a:latin typeface="Arial"/>
                <a:cs typeface="Arial"/>
              </a:rPr>
              <a:t>(</a:t>
            </a:r>
            <a:r>
              <a:rPr lang="de-DE" sz="1600" kern="1200" dirty="0" smtClean="0">
                <a:solidFill>
                  <a:schemeClr val="tx1">
                    <a:lumMod val="75000"/>
                    <a:lumOff val="25000"/>
                  </a:schemeClr>
                </a:solidFill>
                <a:latin typeface="Arial"/>
                <a:cs typeface="Arial"/>
              </a:rPr>
              <a:t>SBBZ)</a:t>
            </a:r>
          </a:p>
        </p:txBody>
      </p:sp>
      <p:sp>
        <p:nvSpPr>
          <p:cNvPr id="15" name="Freihandform 14"/>
          <p:cNvSpPr/>
          <p:nvPr/>
        </p:nvSpPr>
        <p:spPr>
          <a:xfrm>
            <a:off x="4427984" y="3429000"/>
            <a:ext cx="4394191"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defTabSz="577850">
              <a:lnSpc>
                <a:spcPct val="90000"/>
              </a:lnSpc>
              <a:spcBef>
                <a:spcPct val="0"/>
              </a:spcBef>
              <a:spcAft>
                <a:spcPct val="35000"/>
              </a:spcAft>
            </a:pPr>
            <a:endParaRPr lang="de-DE" sz="1600" u="sng" dirty="0">
              <a:solidFill>
                <a:schemeClr val="tx1"/>
              </a:solidFill>
              <a:latin typeface="Arial"/>
              <a:cs typeface="Arial"/>
            </a:endParaRPr>
          </a:p>
          <a:p>
            <a:pPr defTabSz="577850">
              <a:lnSpc>
                <a:spcPct val="90000"/>
              </a:lnSpc>
              <a:spcBef>
                <a:spcPct val="0"/>
              </a:spcBef>
              <a:spcAft>
                <a:spcPct val="35000"/>
              </a:spcAft>
            </a:pPr>
            <a:r>
              <a:rPr lang="de-DE" sz="1600" dirty="0" smtClean="0">
                <a:solidFill>
                  <a:schemeClr val="tx1">
                    <a:lumMod val="75000"/>
                    <a:lumOff val="25000"/>
                  </a:schemeClr>
                </a:solidFill>
                <a:latin typeface="Arial"/>
                <a:cs typeface="Arial"/>
              </a:rPr>
              <a:t>Organisationsformen</a:t>
            </a:r>
            <a:endParaRPr lang="de-DE" sz="1600" dirty="0">
              <a:solidFill>
                <a:schemeClr val="tx1">
                  <a:lumMod val="75000"/>
                  <a:lumOff val="25000"/>
                </a:schemeClr>
              </a:solidFill>
              <a:latin typeface="Arial"/>
              <a:cs typeface="Arial"/>
            </a:endParaRPr>
          </a:p>
          <a:p>
            <a:pPr marL="285750" indent="-285750" defTabSz="577850">
              <a:spcBef>
                <a:spcPct val="0"/>
              </a:spcBef>
              <a:spcAft>
                <a:spcPct val="35000"/>
              </a:spcAft>
              <a:buFont typeface="Arial" panose="020B0604020202020204" pitchFamily="34" charset="0"/>
              <a:buChar char="•"/>
            </a:pPr>
            <a:r>
              <a:rPr lang="de-DE" sz="1600" dirty="0">
                <a:solidFill>
                  <a:schemeClr val="tx1">
                    <a:lumMod val="75000"/>
                    <a:lumOff val="25000"/>
                  </a:schemeClr>
                </a:solidFill>
                <a:latin typeface="Arial"/>
                <a:cs typeface="Arial"/>
              </a:rPr>
              <a:t>an der allgemeinen </a:t>
            </a:r>
            <a:r>
              <a:rPr lang="de-DE" sz="1600" dirty="0" smtClean="0">
                <a:solidFill>
                  <a:schemeClr val="tx1">
                    <a:lumMod val="75000"/>
                    <a:lumOff val="25000"/>
                  </a:schemeClr>
                </a:solidFill>
                <a:latin typeface="Arial"/>
                <a:cs typeface="Arial"/>
              </a:rPr>
              <a:t>Schule</a:t>
            </a:r>
            <a:endParaRPr lang="de-DE" sz="1600" dirty="0">
              <a:solidFill>
                <a:schemeClr val="tx1">
                  <a:lumMod val="75000"/>
                  <a:lumOff val="25000"/>
                </a:schemeClr>
              </a:solidFill>
              <a:latin typeface="Arial"/>
              <a:cs typeface="Arial"/>
            </a:endParaRPr>
          </a:p>
          <a:p>
            <a:pPr marL="285750" indent="-285750" defTabSz="577850">
              <a:spcBef>
                <a:spcPct val="0"/>
              </a:spcBef>
              <a:spcAft>
                <a:spcPct val="35000"/>
              </a:spcAft>
              <a:buFont typeface="Arial" panose="020B0604020202020204" pitchFamily="34" charset="0"/>
              <a:buChar char="•"/>
            </a:pPr>
            <a:r>
              <a:rPr lang="de-DE" sz="1600" dirty="0">
                <a:solidFill>
                  <a:schemeClr val="tx1">
                    <a:lumMod val="75000"/>
                    <a:lumOff val="25000"/>
                  </a:schemeClr>
                </a:solidFill>
                <a:latin typeface="Arial"/>
                <a:cs typeface="Arial"/>
              </a:rPr>
              <a:t>in einem SBBZ </a:t>
            </a:r>
            <a:r>
              <a:rPr lang="de-DE" sz="1600" dirty="0" smtClean="0">
                <a:solidFill>
                  <a:schemeClr val="tx1">
                    <a:lumMod val="75000"/>
                    <a:lumOff val="25000"/>
                  </a:schemeClr>
                </a:solidFill>
                <a:latin typeface="Arial"/>
                <a:cs typeface="Arial"/>
              </a:rPr>
              <a:t>(teilweise mit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Bildungsgängen der allgemeinen Schulen) </a:t>
            </a:r>
          </a:p>
          <a:p>
            <a:pPr marL="285750" indent="-285750" defTabSz="577850">
              <a:spcBef>
                <a:spcPct val="0"/>
              </a:spcBef>
              <a:spcAft>
                <a:spcPct val="35000"/>
              </a:spcAft>
              <a:buFont typeface="Arial" panose="020B0604020202020204" pitchFamily="34" charset="0"/>
              <a:buChar char="•"/>
            </a:pPr>
            <a:r>
              <a:rPr lang="de-DE" sz="1600" dirty="0" smtClean="0">
                <a:solidFill>
                  <a:schemeClr val="tx1">
                    <a:lumMod val="75000"/>
                    <a:lumOff val="25000"/>
                  </a:schemeClr>
                </a:solidFill>
                <a:latin typeface="Arial"/>
                <a:cs typeface="Arial"/>
              </a:rPr>
              <a:t>in </a:t>
            </a:r>
            <a:r>
              <a:rPr lang="de-DE" sz="1600" dirty="0">
                <a:solidFill>
                  <a:schemeClr val="tx1">
                    <a:lumMod val="75000"/>
                    <a:lumOff val="25000"/>
                  </a:schemeClr>
                </a:solidFill>
                <a:latin typeface="Arial"/>
                <a:cs typeface="Arial"/>
              </a:rPr>
              <a:t>kooperativen </a:t>
            </a:r>
            <a:r>
              <a:rPr lang="de-DE" sz="1600" dirty="0" smtClean="0">
                <a:solidFill>
                  <a:schemeClr val="tx1">
                    <a:lumMod val="75000"/>
                    <a:lumOff val="25000"/>
                  </a:schemeClr>
                </a:solidFill>
                <a:latin typeface="Arial"/>
                <a:cs typeface="Arial"/>
              </a:rPr>
              <a:t>Organisationsformen</a:t>
            </a:r>
          </a:p>
          <a:p>
            <a:pPr lvl="1"/>
            <a:endParaRPr lang="de-DE" dirty="0">
              <a:solidFill>
                <a:schemeClr val="tx1">
                  <a:lumMod val="75000"/>
                  <a:lumOff val="25000"/>
                </a:schemeClr>
              </a:solidFill>
              <a:latin typeface="Garamond"/>
              <a:cs typeface="Garamond"/>
            </a:endParaRPr>
          </a:p>
        </p:txBody>
      </p:sp>
      <p:sp>
        <p:nvSpPr>
          <p:cNvPr id="22" name="Abgerundetes Rechteck 21"/>
          <p:cNvSpPr/>
          <p:nvPr/>
        </p:nvSpPr>
        <p:spPr>
          <a:xfrm>
            <a:off x="563687" y="1628775"/>
            <a:ext cx="3383607"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Der sonderpädagogische Dienst</a:t>
            </a:r>
            <a:endParaRPr lang="de-DE" sz="1600" b="1" dirty="0">
              <a:solidFill>
                <a:schemeClr val="tx1">
                  <a:lumMod val="75000"/>
                  <a:lumOff val="25000"/>
                </a:schemeClr>
              </a:solidFill>
              <a:latin typeface="Arial"/>
              <a:cs typeface="Arial"/>
            </a:endParaRPr>
          </a:p>
        </p:txBody>
      </p:sp>
      <p:sp>
        <p:nvSpPr>
          <p:cNvPr id="23" name="Abgerundetes Rechteck 22"/>
          <p:cNvSpPr/>
          <p:nvPr/>
        </p:nvSpPr>
        <p:spPr>
          <a:xfrm>
            <a:off x="4283967" y="1700808"/>
            <a:ext cx="4896545"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Das sonderpädagogische Bildungsangebot (SBA) </a:t>
            </a:r>
            <a:endParaRPr lang="de-DE" sz="1600" b="1" dirty="0">
              <a:solidFill>
                <a:schemeClr val="tx1">
                  <a:lumMod val="75000"/>
                  <a:lumOff val="25000"/>
                </a:schemeClr>
              </a:solidFill>
              <a:latin typeface="Arial"/>
              <a:cs typeface="Arial"/>
            </a:endParaRPr>
          </a:p>
        </p:txBody>
      </p:sp>
      <p:sp>
        <p:nvSpPr>
          <p:cNvPr id="12" name="Freihandform 11"/>
          <p:cNvSpPr/>
          <p:nvPr/>
        </p:nvSpPr>
        <p:spPr>
          <a:xfrm>
            <a:off x="4443852" y="2564904"/>
            <a:ext cx="4376620" cy="86409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defTabSz="577850">
              <a:lnSpc>
                <a:spcPct val="90000"/>
              </a:lnSpc>
              <a:spcBef>
                <a:spcPct val="0"/>
              </a:spcBef>
              <a:spcAft>
                <a:spcPct val="35000"/>
              </a:spcAft>
            </a:pPr>
            <a:endParaRPr lang="de-DE" sz="600" u="sng" dirty="0" smtClean="0">
              <a:solidFill>
                <a:schemeClr val="tx1"/>
              </a:solidFill>
              <a:latin typeface="Arial"/>
              <a:cs typeface="Arial"/>
            </a:endParaRPr>
          </a:p>
          <a:p>
            <a:pPr defTabSz="577850">
              <a:spcBef>
                <a:spcPct val="0"/>
              </a:spcBef>
              <a:spcAft>
                <a:spcPct val="35000"/>
              </a:spcAft>
            </a:pPr>
            <a:r>
              <a:rPr lang="de-DE" sz="1600" dirty="0" smtClean="0">
                <a:solidFill>
                  <a:schemeClr val="tx1">
                    <a:lumMod val="75000"/>
                    <a:lumOff val="25000"/>
                  </a:schemeClr>
                </a:solidFill>
                <a:latin typeface="Arial"/>
                <a:cs typeface="Arial"/>
              </a:rPr>
              <a:t>Voraussetzung: durch das Staatliche Schulamt festgestellter Anspruch auf ein SBA  </a:t>
            </a:r>
            <a:endParaRPr lang="de-DE" sz="1600" dirty="0">
              <a:solidFill>
                <a:schemeClr val="tx1">
                  <a:lumMod val="75000"/>
                  <a:lumOff val="25000"/>
                </a:schemeClr>
              </a:solidFill>
              <a:latin typeface="Arial"/>
              <a:cs typeface="Arial"/>
            </a:endParaRPr>
          </a:p>
          <a:p>
            <a:pPr lvl="1"/>
            <a:endParaRPr lang="de-DE" dirty="0">
              <a:solidFill>
                <a:schemeClr val="tx1">
                  <a:lumMod val="75000"/>
                  <a:lumOff val="25000"/>
                </a:schemeClr>
              </a:solidFill>
            </a:endParaRPr>
          </a:p>
        </p:txBody>
      </p:sp>
      <p:sp>
        <p:nvSpPr>
          <p:cNvPr id="11" name="Rechteck 10"/>
          <p:cNvSpPr/>
          <p:nvPr/>
        </p:nvSpPr>
        <p:spPr>
          <a:xfrm>
            <a:off x="467543" y="1484784"/>
            <a:ext cx="8381181"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1772816"/>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490910" y="2630562"/>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ichtungspfeil 16"/>
          <p:cNvSpPr/>
          <p:nvPr/>
        </p:nvSpPr>
        <p:spPr>
          <a:xfrm>
            <a:off x="4317048" y="1772816"/>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ichtungspfeil 17"/>
          <p:cNvSpPr/>
          <p:nvPr/>
        </p:nvSpPr>
        <p:spPr>
          <a:xfrm>
            <a:off x="4355976" y="2636912"/>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355976" y="3645024"/>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685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457200" y="1412776"/>
            <a:ext cx="8229600" cy="3960440"/>
          </a:xfrm>
        </p:spPr>
        <p:txBody>
          <a:bodyPr>
            <a:normAutofit/>
          </a:bodyPr>
          <a:lstStyle/>
          <a:p>
            <a:pPr marL="169564" indent="-169564">
              <a:lnSpc>
                <a:spcPct val="120000"/>
              </a:lnSpc>
              <a:spcBef>
                <a:spcPts val="0"/>
              </a:spcBef>
              <a:buClrTx/>
              <a:defRPr/>
            </a:pPr>
            <a:endParaRPr lang="de-DE" sz="2900" dirty="0" smtClean="0">
              <a:latin typeface="+mn-lt"/>
            </a:endParaRPr>
          </a:p>
          <a:p>
            <a:pPr marL="169564" indent="-169564">
              <a:lnSpc>
                <a:spcPct val="120000"/>
              </a:lnSpc>
              <a:spcBef>
                <a:spcPts val="0"/>
              </a:spcBef>
              <a:buClrTx/>
              <a:defRPr/>
            </a:pPr>
            <a:endParaRPr lang="de-DE" sz="2900" dirty="0">
              <a:latin typeface="+mn-lt"/>
            </a:endParaRPr>
          </a:p>
          <a:p>
            <a:pPr marL="169564" indent="-169564">
              <a:lnSpc>
                <a:spcPct val="120000"/>
              </a:lnSpc>
              <a:spcBef>
                <a:spcPts val="0"/>
              </a:spcBef>
              <a:buClrTx/>
              <a:defRPr/>
            </a:pPr>
            <a:endParaRPr lang="de-DE" sz="2900" dirty="0" smtClean="0">
              <a:latin typeface="+mn-lt"/>
            </a:endParaRPr>
          </a:p>
          <a:p>
            <a:pPr marL="169564" indent="-169564">
              <a:lnSpc>
                <a:spcPct val="120000"/>
              </a:lnSpc>
              <a:spcBef>
                <a:spcPts val="0"/>
              </a:spcBef>
              <a:buClrTx/>
              <a:defRPr/>
            </a:pPr>
            <a:endParaRPr lang="de-DE" sz="2900" dirty="0">
              <a:latin typeface="+mn-lt"/>
            </a:endParaRPr>
          </a:p>
          <a:p>
            <a:endParaRPr lang="de-DE" dirty="0">
              <a:latin typeface="+mn-lt"/>
            </a:endParaRPr>
          </a:p>
        </p:txBody>
      </p:sp>
      <p:sp>
        <p:nvSpPr>
          <p:cNvPr id="3" name="Fußzeilenplatzhalter 2"/>
          <p:cNvSpPr>
            <a:spLocks noGrp="1"/>
          </p:cNvSpPr>
          <p:nvPr>
            <p:ph type="ftr" sz="quarter" idx="11"/>
          </p:nvPr>
        </p:nvSpPr>
        <p:spPr/>
        <p:txBody>
          <a:bodyPr/>
          <a:lstStyle/>
          <a:p>
            <a:r>
              <a:rPr lang="de-DE" dirty="0" err="1" smtClean="0"/>
              <a:t>www.km-bw.de</a:t>
            </a:r>
            <a:endParaRPr lang="de-DE" dirty="0"/>
          </a:p>
        </p:txBody>
      </p:sp>
      <p:sp>
        <p:nvSpPr>
          <p:cNvPr id="5" name="Datumsplatzhalter 4"/>
          <p:cNvSpPr>
            <a:spLocks noGrp="1"/>
          </p:cNvSpPr>
          <p:nvPr>
            <p:ph type="dt" sz="half" idx="2"/>
          </p:nvPr>
        </p:nvSpPr>
        <p:spPr/>
        <p:txBody>
          <a:bodyPr/>
          <a:lstStyle/>
          <a:p>
            <a:r>
              <a:rPr lang="de-DE" dirty="0" smtClean="0"/>
              <a:t>Folie 21</a:t>
            </a:r>
            <a:endParaRPr lang="de-DE" dirty="0"/>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6"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200" dirty="0" smtClean="0"/>
              <a:t>Sonderpädagogische Beratung, </a:t>
            </a:r>
          </a:p>
          <a:p>
            <a:r>
              <a:rPr lang="de-DE" sz="3200" dirty="0" smtClean="0"/>
              <a:t>				Unterstützung und Bildung</a:t>
            </a:r>
            <a:endParaRPr lang="de-DE" sz="3200" dirty="0"/>
          </a:p>
        </p:txBody>
      </p:sp>
      <p:sp>
        <p:nvSpPr>
          <p:cNvPr id="11" name="Freihandform 10"/>
          <p:cNvSpPr/>
          <p:nvPr/>
        </p:nvSpPr>
        <p:spPr>
          <a:xfrm>
            <a:off x="628576" y="4359482"/>
            <a:ext cx="8136830" cy="797710"/>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r>
              <a:rPr lang="de-DE" sz="1600" dirty="0" smtClean="0">
                <a:solidFill>
                  <a:schemeClr val="tx1">
                    <a:lumMod val="75000"/>
                    <a:lumOff val="25000"/>
                  </a:schemeClr>
                </a:solidFill>
                <a:latin typeface="Arial"/>
                <a:cs typeface="Arial"/>
              </a:rPr>
              <a:t>Bildungswegekonferenz: </a:t>
            </a:r>
          </a:p>
          <a:p>
            <a:pPr lvl="1"/>
            <a:r>
              <a:rPr lang="de-DE" sz="1600" dirty="0" smtClean="0">
                <a:solidFill>
                  <a:schemeClr val="tx1">
                    <a:lumMod val="75000"/>
                    <a:lumOff val="25000"/>
                  </a:schemeClr>
                </a:solidFill>
                <a:latin typeface="Arial"/>
                <a:cs typeface="Arial"/>
              </a:rPr>
              <a:t>     Klärung </a:t>
            </a:r>
            <a:r>
              <a:rPr lang="de-DE" sz="1600" dirty="0">
                <a:solidFill>
                  <a:schemeClr val="tx1">
                    <a:lumMod val="75000"/>
                    <a:lumOff val="25000"/>
                  </a:schemeClr>
                </a:solidFill>
                <a:latin typeface="Arial"/>
                <a:cs typeface="Arial"/>
              </a:rPr>
              <a:t>mit den Eltern, wo der Anspruch eingelöst </a:t>
            </a:r>
            <a:r>
              <a:rPr lang="de-DE" sz="1600" dirty="0" smtClean="0">
                <a:solidFill>
                  <a:schemeClr val="tx1">
                    <a:lumMod val="75000"/>
                    <a:lumOff val="25000"/>
                  </a:schemeClr>
                </a:solidFill>
                <a:latin typeface="Arial"/>
                <a:cs typeface="Arial"/>
              </a:rPr>
              <a:t>werden soll</a:t>
            </a:r>
            <a:endParaRPr lang="de-DE" sz="1600" dirty="0">
              <a:solidFill>
                <a:schemeClr val="tx1">
                  <a:lumMod val="75000"/>
                  <a:lumOff val="25000"/>
                </a:schemeClr>
              </a:solidFill>
              <a:latin typeface="Arial"/>
              <a:cs typeface="Arial"/>
            </a:endParaRPr>
          </a:p>
        </p:txBody>
      </p:sp>
      <p:sp>
        <p:nvSpPr>
          <p:cNvPr id="12" name="Freihandform 11"/>
          <p:cNvSpPr/>
          <p:nvPr/>
        </p:nvSpPr>
        <p:spPr>
          <a:xfrm>
            <a:off x="628576" y="1767194"/>
            <a:ext cx="8136904" cy="1157750"/>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pPr defTabSz="577850">
              <a:lnSpc>
                <a:spcPct val="90000"/>
              </a:lnSpc>
              <a:spcBef>
                <a:spcPct val="0"/>
              </a:spcBef>
              <a:spcAft>
                <a:spcPct val="35000"/>
              </a:spcAft>
            </a:pPr>
            <a:r>
              <a:rPr lang="de-DE" sz="1600" dirty="0">
                <a:solidFill>
                  <a:schemeClr val="tx1">
                    <a:lumMod val="75000"/>
                    <a:lumOff val="25000"/>
                  </a:schemeClr>
                </a:solidFill>
                <a:latin typeface="Arial"/>
                <a:cs typeface="Arial"/>
              </a:rPr>
              <a:t>Sonderpädagogisches Bildungs- und Beratungsangebot: </a:t>
            </a:r>
          </a:p>
          <a:p>
            <a:pPr marL="742950" lvl="1" indent="-285750">
              <a:buFont typeface="Arial" panose="020B0604020202020204" pitchFamily="34" charset="0"/>
              <a:buChar char="•"/>
            </a:pPr>
            <a:r>
              <a:rPr lang="de-DE" sz="1600" dirty="0">
                <a:solidFill>
                  <a:schemeClr val="tx1">
                    <a:lumMod val="75000"/>
                    <a:lumOff val="25000"/>
                  </a:schemeClr>
                </a:solidFill>
                <a:latin typeface="Arial"/>
                <a:cs typeface="Arial"/>
              </a:rPr>
              <a:t>Befristung des Anspruchs i. d. R. zunächst höchstens bis zum Ende der Primarstufe</a:t>
            </a:r>
          </a:p>
          <a:p>
            <a:pPr marL="742950" lvl="1" indent="-285750">
              <a:buFont typeface="Arial" panose="020B0604020202020204" pitchFamily="34" charset="0"/>
              <a:buChar char="•"/>
            </a:pPr>
            <a:r>
              <a:rPr lang="de-DE" sz="1600" dirty="0">
                <a:solidFill>
                  <a:schemeClr val="tx1">
                    <a:lumMod val="75000"/>
                    <a:lumOff val="25000"/>
                  </a:schemeClr>
                </a:solidFill>
                <a:latin typeface="Arial"/>
                <a:cs typeface="Arial"/>
              </a:rPr>
              <a:t>Weiterführung in </a:t>
            </a:r>
            <a:r>
              <a:rPr lang="de-DE" sz="1600" dirty="0" smtClean="0">
                <a:solidFill>
                  <a:schemeClr val="tx1">
                    <a:lumMod val="75000"/>
                    <a:lumOff val="25000"/>
                  </a:schemeClr>
                </a:solidFill>
                <a:latin typeface="Arial"/>
                <a:cs typeface="Arial"/>
              </a:rPr>
              <a:t>der Sekundarstufe I </a:t>
            </a:r>
            <a:r>
              <a:rPr lang="de-DE" sz="1600" dirty="0">
                <a:solidFill>
                  <a:schemeClr val="tx1">
                    <a:lumMod val="75000"/>
                    <a:lumOff val="25000"/>
                  </a:schemeClr>
                </a:solidFill>
                <a:latin typeface="Arial"/>
                <a:cs typeface="Arial"/>
              </a:rPr>
              <a:t>möglich</a:t>
            </a:r>
          </a:p>
        </p:txBody>
      </p:sp>
      <p:sp>
        <p:nvSpPr>
          <p:cNvPr id="13" name="Freihandform 12"/>
          <p:cNvSpPr/>
          <p:nvPr/>
        </p:nvSpPr>
        <p:spPr>
          <a:xfrm>
            <a:off x="628576" y="3135346"/>
            <a:ext cx="8136830" cy="1157750"/>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pPr defTabSz="577850">
              <a:lnSpc>
                <a:spcPct val="90000"/>
              </a:lnSpc>
              <a:spcBef>
                <a:spcPct val="0"/>
              </a:spcBef>
              <a:spcAft>
                <a:spcPct val="35000"/>
              </a:spcAft>
            </a:pPr>
            <a:r>
              <a:rPr lang="de-DE" sz="1600" dirty="0">
                <a:solidFill>
                  <a:schemeClr val="tx1">
                    <a:lumMod val="75000"/>
                    <a:lumOff val="25000"/>
                  </a:schemeClr>
                </a:solidFill>
                <a:latin typeface="Arial"/>
                <a:cs typeface="Arial"/>
              </a:rPr>
              <a:t>Staatliches Schulamt: Klärung vor dem Übergang auf eine weiterführende </a:t>
            </a:r>
            <a:r>
              <a:rPr lang="de-DE" sz="1600" dirty="0" smtClean="0">
                <a:solidFill>
                  <a:schemeClr val="tx1">
                    <a:lumMod val="75000"/>
                    <a:lumOff val="25000"/>
                  </a:schemeClr>
                </a:solidFill>
                <a:latin typeface="Arial"/>
                <a:cs typeface="Arial"/>
              </a:rPr>
              <a:t>Schule, </a:t>
            </a:r>
            <a:r>
              <a:rPr lang="de-DE" sz="1600" dirty="0">
                <a:solidFill>
                  <a:schemeClr val="tx1">
                    <a:lumMod val="75000"/>
                    <a:lumOff val="25000"/>
                  </a:schemeClr>
                </a:solidFill>
                <a:latin typeface="Arial"/>
                <a:cs typeface="Arial"/>
              </a:rPr>
              <a:t>ob</a:t>
            </a:r>
          </a:p>
          <a:p>
            <a:pPr marL="742950" lvl="1" indent="-285750">
              <a:buFont typeface="Arial" panose="020B0604020202020204" pitchFamily="34" charset="0"/>
              <a:buChar char="•"/>
            </a:pPr>
            <a:r>
              <a:rPr lang="de-DE" sz="1600" dirty="0">
                <a:solidFill>
                  <a:schemeClr val="tx1">
                    <a:lumMod val="75000"/>
                    <a:lumOff val="25000"/>
                  </a:schemeClr>
                </a:solidFill>
                <a:latin typeface="Arial"/>
                <a:cs typeface="Arial"/>
              </a:rPr>
              <a:t>schulische Bildung an der allgemeinen Schule gelingt,  </a:t>
            </a:r>
          </a:p>
          <a:p>
            <a:pPr marL="742950" lvl="1" indent="-285750">
              <a:buFont typeface="Arial" panose="020B0604020202020204" pitchFamily="34" charset="0"/>
              <a:buChar char="•"/>
            </a:pPr>
            <a:r>
              <a:rPr lang="de-DE" sz="1600" dirty="0">
                <a:solidFill>
                  <a:schemeClr val="tx1">
                    <a:lumMod val="75000"/>
                    <a:lumOff val="25000"/>
                  </a:schemeClr>
                </a:solidFill>
                <a:latin typeface="Arial"/>
                <a:cs typeface="Arial"/>
              </a:rPr>
              <a:t>sonderpädagogische Beratung/</a:t>
            </a:r>
            <a:r>
              <a:rPr lang="de-DE" sz="1600" dirty="0" smtClean="0">
                <a:solidFill>
                  <a:schemeClr val="tx1">
                    <a:lumMod val="75000"/>
                    <a:lumOff val="25000"/>
                  </a:schemeClr>
                </a:solidFill>
                <a:latin typeface="Arial"/>
                <a:cs typeface="Arial"/>
              </a:rPr>
              <a:t>Unterstützung erforderlich</a:t>
            </a:r>
            <a:r>
              <a:rPr lang="de-DE" sz="1600" dirty="0">
                <a:solidFill>
                  <a:schemeClr val="tx1">
                    <a:lumMod val="75000"/>
                    <a:lumOff val="25000"/>
                  </a:schemeClr>
                </a:solidFill>
                <a:latin typeface="Arial"/>
                <a:cs typeface="Arial"/>
              </a:rPr>
              <a:t>/ausreichend ist oder</a:t>
            </a:r>
          </a:p>
          <a:p>
            <a:pPr marL="742950" lvl="1" indent="-285750">
              <a:buFont typeface="Arial" panose="020B0604020202020204" pitchFamily="34" charset="0"/>
              <a:buChar char="•"/>
            </a:pPr>
            <a:r>
              <a:rPr lang="de-DE" sz="1600" dirty="0">
                <a:solidFill>
                  <a:schemeClr val="tx1">
                    <a:lumMod val="75000"/>
                    <a:lumOff val="25000"/>
                  </a:schemeClr>
                </a:solidFill>
                <a:latin typeface="Arial"/>
                <a:cs typeface="Arial"/>
              </a:rPr>
              <a:t>Anspruch </a:t>
            </a:r>
            <a:r>
              <a:rPr lang="de-DE" sz="1600" dirty="0" smtClean="0">
                <a:solidFill>
                  <a:schemeClr val="tx1">
                    <a:lumMod val="75000"/>
                    <a:lumOff val="25000"/>
                  </a:schemeClr>
                </a:solidFill>
                <a:latin typeface="Arial"/>
                <a:cs typeface="Arial"/>
              </a:rPr>
              <a:t>auf </a:t>
            </a:r>
            <a:r>
              <a:rPr lang="de-DE" sz="1600" dirty="0">
                <a:solidFill>
                  <a:schemeClr val="tx1">
                    <a:lumMod val="75000"/>
                    <a:lumOff val="25000"/>
                  </a:schemeClr>
                </a:solidFill>
                <a:latin typeface="Arial"/>
                <a:cs typeface="Arial"/>
              </a:rPr>
              <a:t>ein sonderpädagogisches Bildungsangebot (weiter) besteht</a:t>
            </a:r>
          </a:p>
        </p:txBody>
      </p:sp>
      <p:sp>
        <p:nvSpPr>
          <p:cNvPr id="4" name="Legende mit Pfeil nach unten 3">
            <a:hlinkClick r:id="rId3" action="ppaction://hlinksldjump"/>
          </p:cNvPr>
          <p:cNvSpPr/>
          <p:nvPr/>
        </p:nvSpPr>
        <p:spPr>
          <a:xfrm>
            <a:off x="8238058" y="5536282"/>
            <a:ext cx="432048" cy="288032"/>
          </a:xfrm>
          <a:prstGeom prst="downArrowCallout">
            <a:avLst/>
          </a:prstGeom>
          <a:solidFill>
            <a:srgbClr val="B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smtClean="0">
                <a:solidFill>
                  <a:schemeClr val="tx1"/>
                </a:solidFill>
              </a:rPr>
              <a:t>Link</a:t>
            </a:r>
            <a:endParaRPr lang="de-DE" sz="900" dirty="0">
              <a:solidFill>
                <a:schemeClr val="tx1"/>
              </a:solidFill>
            </a:endParaRPr>
          </a:p>
        </p:txBody>
      </p:sp>
      <p:sp>
        <p:nvSpPr>
          <p:cNvPr id="14" name="Rechteck 13"/>
          <p:cNvSpPr/>
          <p:nvPr/>
        </p:nvSpPr>
        <p:spPr>
          <a:xfrm>
            <a:off x="484561" y="1472084"/>
            <a:ext cx="8357814"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4560" y="1772816"/>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484560" y="3135346"/>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ichtungspfeil 16"/>
          <p:cNvSpPr/>
          <p:nvPr/>
        </p:nvSpPr>
        <p:spPr>
          <a:xfrm>
            <a:off x="484560" y="4437112"/>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4234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22</a:t>
            </a:r>
            <a:endParaRPr lang="de-DE" dirty="0"/>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smtClean="0">
                <a:solidFill>
                  <a:schemeClr val="tx1">
                    <a:lumMod val="75000"/>
                    <a:lumOff val="25000"/>
                  </a:schemeClr>
                </a:solidFill>
                <a:latin typeface="Arial"/>
                <a:cs typeface="Arial"/>
              </a:rPr>
              <a:t>Zeitlicher Ablauf des Übergangsverfahrens </a:t>
            </a:r>
            <a:endParaRPr lang="de-DE" sz="2200" kern="1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smtClean="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smtClean="0">
                <a:solidFill>
                  <a:schemeClr val="tx1">
                    <a:lumMod val="75000"/>
                    <a:lumOff val="25000"/>
                  </a:schemeClr>
                </a:solidFill>
                <a:latin typeface="Arial"/>
                <a:cs typeface="Arial"/>
              </a:rPr>
              <a:t>Weitere Informationen </a:t>
            </a:r>
            <a:endParaRPr lang="de-DE" sz="2200" kern="1200" dirty="0">
              <a:solidFill>
                <a:schemeClr val="tx1">
                  <a:lumMod val="75000"/>
                  <a:lumOff val="25000"/>
                </a:schemeClr>
              </a:solidFill>
              <a:latin typeface="Arial"/>
              <a:cs typeface="Arial"/>
            </a:endParaRP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652480" y="1340768"/>
            <a:ext cx="3240000" cy="2160000"/>
          </a:xfrm>
          <a:prstGeom prst="rect">
            <a:avLst/>
          </a:prstGeom>
        </p:spPr>
      </p:pic>
      <p:sp>
        <p:nvSpPr>
          <p:cNvPr id="10" name="Rechteck 9"/>
          <p:cNvSpPr/>
          <p:nvPr/>
        </p:nvSpPr>
        <p:spPr>
          <a:xfrm>
            <a:off x="467544" y="692697"/>
            <a:ext cx="8424936" cy="647999"/>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rgbClr val="73D4D6">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rgbClr val="73D4D6">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rgbClr val="73D4D6">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rgbClr val="73D4D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rgbClr val="73D4D6">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rgbClr val="73D4D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rgbClr val="73D4D6">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rgbClr val="73D4D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76008537"/>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gridCol w="3685874"/>
              </a:tblGrid>
              <a:tr h="838800">
                <a:tc>
                  <a:txBody>
                    <a:bodyPr/>
                    <a:lstStyle/>
                    <a:p>
                      <a:r>
                        <a:rPr lang="de-DE" sz="1600" dirty="0" smtClean="0">
                          <a:solidFill>
                            <a:schemeClr val="tx1">
                              <a:lumMod val="75000"/>
                              <a:lumOff val="25000"/>
                            </a:schemeClr>
                          </a:solidFill>
                          <a:latin typeface="Arial"/>
                          <a:cs typeface="Arial"/>
                        </a:rPr>
                        <a:t>Informationsabend</a:t>
                      </a:r>
                      <a:r>
                        <a:rPr lang="de-DE" sz="1600" baseline="0" dirty="0" smtClean="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smtClean="0">
                          <a:solidFill>
                            <a:schemeClr val="tx1">
                              <a:lumMod val="75000"/>
                              <a:lumOff val="25000"/>
                            </a:schemeClr>
                          </a:solidFill>
                          <a:latin typeface="Arial"/>
                          <a:cs typeface="Arial"/>
                        </a:rPr>
                        <a:t>Oktober – November</a:t>
                      </a:r>
                    </a:p>
                    <a:p>
                      <a:endParaRPr lang="de-DE" sz="1600" b="0" dirty="0">
                        <a:solidFill>
                          <a:schemeClr val="tx1">
                            <a:lumMod val="75000"/>
                            <a:lumOff val="25000"/>
                          </a:schemeClr>
                        </a:solidFill>
                        <a:latin typeface="Arial"/>
                        <a:cs typeface="Arial"/>
                      </a:endParaRPr>
                    </a:p>
                  </a:txBody>
                  <a:tcPr anchor="ctr"/>
                </a:tc>
              </a:tr>
              <a:tr h="838800">
                <a:tc>
                  <a:txBody>
                    <a:bodyPr/>
                    <a:lstStyle/>
                    <a:p>
                      <a:r>
                        <a:rPr lang="de-DE" sz="1600" dirty="0" smtClean="0">
                          <a:solidFill>
                            <a:schemeClr val="tx1">
                              <a:lumMod val="75000"/>
                              <a:lumOff val="25000"/>
                            </a:schemeClr>
                          </a:solidFill>
                          <a:latin typeface="Arial"/>
                          <a:cs typeface="Arial"/>
                        </a:rPr>
                        <a:t>Erstellung der Grundschulempfehlung</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Oktober – Januar</a:t>
                      </a:r>
                      <a:endParaRPr lang="de-DE" sz="1600" dirty="0">
                        <a:solidFill>
                          <a:schemeClr val="tx1">
                            <a:lumMod val="75000"/>
                            <a:lumOff val="25000"/>
                          </a:schemeClr>
                        </a:solidFill>
                        <a:latin typeface="Arial"/>
                        <a:cs typeface="Arial"/>
                      </a:endParaRPr>
                    </a:p>
                  </a:txBody>
                  <a:tcPr anchor="ctr"/>
                </a:tc>
              </a:tr>
              <a:tr h="838800">
                <a:tc>
                  <a:txBody>
                    <a:bodyPr/>
                    <a:lstStyle/>
                    <a:p>
                      <a:r>
                        <a:rPr lang="de-DE" sz="1600" dirty="0" smtClean="0">
                          <a:solidFill>
                            <a:schemeClr val="tx1">
                              <a:lumMod val="75000"/>
                              <a:lumOff val="25000"/>
                            </a:schemeClr>
                          </a:solidFill>
                          <a:latin typeface="Arial"/>
                          <a:cs typeface="Arial"/>
                        </a:rPr>
                        <a:t>intensive Beratung der Eltern </a:t>
                      </a:r>
                    </a:p>
                    <a:p>
                      <a:r>
                        <a:rPr lang="de-DE" sz="1600" dirty="0" smtClean="0">
                          <a:solidFill>
                            <a:schemeClr val="tx1">
                              <a:lumMod val="75000"/>
                              <a:lumOff val="25000"/>
                            </a:schemeClr>
                          </a:solidFill>
                          <a:latin typeface="Arial"/>
                          <a:cs typeface="Arial"/>
                        </a:rPr>
                        <a:t>durch die Grundschullehrkräfte</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Dezember – Januar</a:t>
                      </a:r>
                      <a:endParaRPr lang="de-DE" sz="1600" dirty="0">
                        <a:solidFill>
                          <a:schemeClr val="tx1">
                            <a:lumMod val="75000"/>
                            <a:lumOff val="25000"/>
                          </a:schemeClr>
                        </a:solidFill>
                        <a:latin typeface="Arial"/>
                        <a:cs typeface="Arial"/>
                      </a:endParaRPr>
                    </a:p>
                  </a:txBody>
                  <a:tcPr anchor="ctr"/>
                </a:tc>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Ausgabe der Halbjahresinformation mit der Grundschulempfehlung</a:t>
                      </a:r>
                      <a:r>
                        <a:rPr lang="de-DE" sz="1600" baseline="0" dirty="0" smtClean="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bis</a:t>
                      </a:r>
                      <a:r>
                        <a:rPr lang="de-DE" sz="1600" baseline="0" dirty="0" smtClean="0">
                          <a:solidFill>
                            <a:schemeClr val="tx1">
                              <a:lumMod val="75000"/>
                              <a:lumOff val="25000"/>
                            </a:schemeClr>
                          </a:solidFill>
                          <a:latin typeface="Arial"/>
                          <a:cs typeface="Arial"/>
                        </a:rPr>
                        <a:t> 10. Februar </a:t>
                      </a:r>
                      <a:endParaRPr lang="de-DE" sz="1600" dirty="0" smtClean="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txBody>
                  <a:tcPr anchor="ctr"/>
                </a:tc>
              </a:tr>
              <a:tr h="838800">
                <a:tc>
                  <a:txBody>
                    <a:bodyPr/>
                    <a:lstStyle/>
                    <a:p>
                      <a:r>
                        <a:rPr lang="de-DE" sz="1600" dirty="0" smtClean="0">
                          <a:solidFill>
                            <a:schemeClr val="tx1">
                              <a:lumMod val="75000"/>
                              <a:lumOff val="25000"/>
                            </a:schemeClr>
                          </a:solidFill>
                          <a:latin typeface="Arial"/>
                          <a:cs typeface="Arial"/>
                        </a:rPr>
                        <a:t>Anmeldung</a:t>
                      </a:r>
                      <a:r>
                        <a:rPr lang="de-DE" sz="1600" baseline="0" dirty="0" smtClean="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smtClean="0">
                          <a:solidFill>
                            <a:schemeClr val="tx1">
                              <a:lumMod val="75000"/>
                              <a:lumOff val="25000"/>
                            </a:schemeClr>
                          </a:solidFill>
                          <a:latin typeface="Arial"/>
                          <a:cs typeface="Arial"/>
                        </a:rPr>
                        <a:t>März</a:t>
                      </a:r>
                      <a:r>
                        <a:rPr lang="de-DE" sz="1600" baseline="0" dirty="0" smtClean="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tr>
            </a:tbl>
          </a:graphicData>
        </a:graphic>
      </p:graphicFrame>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23</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a:t>Zeitlicher Ablauf </a:t>
            </a:r>
            <a:r>
              <a:rPr lang="de-DE" sz="3200" dirty="0" smtClean="0"/>
              <a:t>des </a:t>
            </a:r>
            <a:r>
              <a:rPr lang="de-DE" sz="3200" dirty="0"/>
              <a:t>Übergangsverfahrens</a:t>
            </a:r>
          </a:p>
        </p:txBody>
      </p:sp>
      <p:sp>
        <p:nvSpPr>
          <p:cNvPr id="6" name="Rechteck 5"/>
          <p:cNvSpPr/>
          <p:nvPr/>
        </p:nvSpPr>
        <p:spPr>
          <a:xfrm>
            <a:off x="468313" y="1484784"/>
            <a:ext cx="8374062" cy="72008"/>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24</a:t>
            </a:r>
            <a:endParaRPr lang="de-DE" dirty="0"/>
          </a:p>
        </p:txBody>
      </p:sp>
      <p:sp>
        <p:nvSpPr>
          <p:cNvPr id="6" name="Inhaltsplatzhalter 1"/>
          <p:cNvSpPr>
            <a:spLocks noGrp="1"/>
          </p:cNvSpPr>
          <p:nvPr>
            <p:ph idx="1"/>
          </p:nvPr>
        </p:nvSpPr>
        <p:spPr>
          <a:xfrm>
            <a:off x="493068" y="163988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smtClean="0">
              <a:solidFill>
                <a:schemeClr val="tx1"/>
              </a:solidFill>
              <a:latin typeface="Garamond"/>
              <a:cs typeface="Garamond"/>
            </a:endParaRPr>
          </a:p>
          <a:p>
            <a:pPr marL="109728" indent="0">
              <a:lnSpc>
                <a:spcPct val="140000"/>
              </a:lnSpc>
              <a:buNone/>
            </a:pPr>
            <a:r>
              <a:rPr lang="de-DE" sz="1700" b="1" dirty="0" smtClean="0">
                <a:solidFill>
                  <a:schemeClr val="tx1">
                    <a:lumMod val="75000"/>
                    <a:lumOff val="25000"/>
                  </a:schemeClr>
                </a:solidFill>
                <a:latin typeface="Arial"/>
                <a:cs typeface="Arial"/>
              </a:rPr>
              <a:t>Erforderliche Dokumente:</a:t>
            </a:r>
            <a:endParaRPr lang="de-DE" sz="1700" b="1"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Pass oder anderer Identitätsnachweis des Kindes</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den Schulbesuch</a:t>
            </a:r>
          </a:p>
          <a:p>
            <a:pPr>
              <a:lnSpc>
                <a:spcPct val="140000"/>
              </a:lnSpc>
            </a:pPr>
            <a:r>
              <a:rPr lang="de-DE" sz="1700" dirty="0" smtClean="0">
                <a:solidFill>
                  <a:schemeClr val="tx1">
                    <a:lumMod val="75000"/>
                    <a:lumOff val="25000"/>
                  </a:schemeClr>
                </a:solidFill>
                <a:latin typeface="Arial"/>
                <a:cs typeface="Arial"/>
              </a:rPr>
              <a:t>Grundschulempfehlung</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ein                                        </a:t>
            </a:r>
          </a:p>
          <a:p>
            <a:pPr marL="118872" indent="0">
              <a:lnSpc>
                <a:spcPct val="140000"/>
              </a:lnSpc>
              <a:buNone/>
            </a:pPr>
            <a:r>
              <a:rPr lang="de-DE" sz="1700" dirty="0">
                <a:solidFill>
                  <a:schemeClr val="tx1">
                    <a:lumMod val="75000"/>
                    <a:lumOff val="25000"/>
                  </a:schemeClr>
                </a:solidFill>
                <a:latin typeface="Arial"/>
                <a:cs typeface="Arial"/>
              </a:rPr>
              <a:t> </a:t>
            </a:r>
            <a:r>
              <a:rPr lang="de-DE" sz="1700" dirty="0" smtClean="0">
                <a:solidFill>
                  <a:schemeClr val="tx1">
                    <a:lumMod val="75000"/>
                    <a:lumOff val="25000"/>
                  </a:schemeClr>
                </a:solidFill>
                <a:latin typeface="Arial"/>
                <a:cs typeface="Arial"/>
              </a:rPr>
              <a:t>    Informations- und Beratungsgespräch </a:t>
            </a:r>
            <a:endParaRPr lang="de-DE" sz="1700" dirty="0">
              <a:solidFill>
                <a:schemeClr val="tx1">
                  <a:lumMod val="75000"/>
                  <a:lumOff val="25000"/>
                </a:schemeClr>
              </a:solidFill>
              <a:latin typeface="Arial"/>
              <a:cs typeface="Arial"/>
            </a:endParaRPr>
          </a:p>
          <a:p>
            <a:endParaRPr lang="de-DE" sz="1600" dirty="0"/>
          </a:p>
          <a:p>
            <a:endParaRPr lang="de-DE" sz="1600" dirty="0"/>
          </a:p>
          <a:p>
            <a:endParaRPr lang="de-DE" sz="1600" dirty="0"/>
          </a:p>
        </p:txBody>
      </p:sp>
      <p:sp>
        <p:nvSpPr>
          <p:cNvPr id="10" name="Inhaltsplatzhalter 1"/>
          <p:cNvSpPr txBox="1">
            <a:spLocks/>
          </p:cNvSpPr>
          <p:nvPr/>
        </p:nvSpPr>
        <p:spPr>
          <a:xfrm>
            <a:off x="493068" y="450912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smtClean="0">
                <a:solidFill>
                  <a:schemeClr val="tx1">
                    <a:lumMod val="75000"/>
                    <a:lumOff val="25000"/>
                  </a:schemeClr>
                </a:solidFill>
                <a:latin typeface="Arial"/>
                <a:cs typeface="Arial"/>
              </a:rPr>
              <a:t>Die Schulwahlentscheidung obliegt den Eltern.</a:t>
            </a:r>
            <a:endParaRPr lang="de-DE" sz="1600" dirty="0">
              <a:solidFill>
                <a:schemeClr val="tx1">
                  <a:lumMod val="75000"/>
                  <a:lumOff val="25000"/>
                </a:schemeClr>
              </a:solidFill>
              <a:latin typeface="Arial"/>
              <a:cs typeface="Arial"/>
            </a:endParaRP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599162" y="1484784"/>
            <a:ext cx="3240000" cy="2160000"/>
          </a:xfrm>
          <a:prstGeom prst="rect">
            <a:avLst/>
          </a:prstGeom>
        </p:spPr>
      </p:pic>
      <p:sp>
        <p:nvSpPr>
          <p:cNvPr id="11" name="Richtungspfeil 10"/>
          <p:cNvSpPr/>
          <p:nvPr/>
        </p:nvSpPr>
        <p:spPr>
          <a:xfrm>
            <a:off x="493068" y="4696050"/>
            <a:ext cx="110936" cy="380353"/>
          </a:xfrm>
          <a:prstGeom prst="homePlate">
            <a:avLst>
              <a:gd name="adj" fmla="val 99383"/>
            </a:avLst>
          </a:prstGeom>
          <a:solidFill>
            <a:srgbClr val="73D4D6">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870224"/>
            <a:ext cx="110936" cy="380353"/>
          </a:xfrm>
          <a:prstGeom prst="homePlate">
            <a:avLst>
              <a:gd name="adj" fmla="val 99383"/>
            </a:avLst>
          </a:prstGeom>
          <a:solidFill>
            <a:srgbClr val="73D4D6">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200" dirty="0"/>
              <a:t>Anmeldung an der weiterführenden Schule </a:t>
            </a:r>
          </a:p>
        </p:txBody>
      </p:sp>
      <p:sp>
        <p:nvSpPr>
          <p:cNvPr id="14" name="Rechteck 13"/>
          <p:cNvSpPr/>
          <p:nvPr/>
        </p:nvSpPr>
        <p:spPr>
          <a:xfrm>
            <a:off x="487363" y="1484784"/>
            <a:ext cx="8352159" cy="45719"/>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t>Weitere Informationen </a:t>
            </a:r>
            <a:endParaRPr lang="de-DE" sz="3200" dirty="0"/>
          </a:p>
        </p:txBody>
      </p:sp>
      <p:sp>
        <p:nvSpPr>
          <p:cNvPr id="7" name="Abgerundetes Rechteck 6"/>
          <p:cNvSpPr/>
          <p:nvPr/>
        </p:nvSpPr>
        <p:spPr>
          <a:xfrm>
            <a:off x="480244" y="1792288"/>
            <a:ext cx="3888432" cy="2653208"/>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smtClean="0">
                <a:solidFill>
                  <a:srgbClr val="1EAEBD"/>
                </a:solidFill>
                <a:latin typeface="Arial"/>
                <a:cs typeface="Arial"/>
                <a:hlinkClick r:id="rId3"/>
              </a:rPr>
              <a:t>www.km-bw.de</a:t>
            </a:r>
            <a:r>
              <a:rPr lang="de-DE" sz="1600" dirty="0" smtClean="0">
                <a:solidFill>
                  <a:srgbClr val="1EAEBD"/>
                </a:solidFill>
                <a:latin typeface="Arial"/>
                <a:cs typeface="Arial"/>
              </a:rPr>
              <a:t> </a:t>
            </a:r>
            <a:endParaRPr lang="de-DE" sz="1600" dirty="0">
              <a:solidFill>
                <a:srgbClr val="1EAEBD"/>
              </a:solidFill>
              <a:latin typeface="Arial"/>
              <a:cs typeface="Arial"/>
            </a:endParaRPr>
          </a:p>
          <a:p>
            <a:endParaRPr lang="de-DE" sz="2400" dirty="0" smtClean="0">
              <a:latin typeface="Arial"/>
              <a:cs typeface="Arial"/>
            </a:endParaRPr>
          </a:p>
          <a:p>
            <a:r>
              <a:rPr lang="de-DE" sz="1600" dirty="0" smtClean="0">
                <a:solidFill>
                  <a:schemeClr val="tx1">
                    <a:lumMod val="75000"/>
                    <a:lumOff val="25000"/>
                  </a:schemeClr>
                </a:solidFill>
                <a:latin typeface="Arial"/>
                <a:cs typeface="Arial"/>
              </a:rPr>
              <a:t>Broschüre „Bildungswege </a:t>
            </a:r>
            <a:r>
              <a:rPr lang="de-DE" sz="1600" dirty="0">
                <a:solidFill>
                  <a:schemeClr val="tx1">
                    <a:lumMod val="75000"/>
                    <a:lumOff val="25000"/>
                  </a:schemeClr>
                </a:solidFill>
                <a:latin typeface="Arial"/>
                <a:cs typeface="Arial"/>
              </a:rPr>
              <a:t>in </a:t>
            </a:r>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Baden-Württemberg“ </a:t>
            </a:r>
            <a:endParaRPr lang="de-DE" sz="1600" dirty="0">
              <a:solidFill>
                <a:schemeClr val="tx1">
                  <a:lumMod val="75000"/>
                  <a:lumOff val="25000"/>
                </a:schemeClr>
              </a:solidFill>
              <a:latin typeface="Arial"/>
              <a:cs typeface="Arial"/>
            </a:endParaRP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„Grundschule – Von </a:t>
            </a:r>
          </a:p>
          <a:p>
            <a:r>
              <a:rPr lang="de-DE" sz="1600" dirty="0" smtClean="0">
                <a:solidFill>
                  <a:schemeClr val="tx1">
                    <a:lumMod val="75000"/>
                    <a:lumOff val="25000"/>
                  </a:schemeClr>
                </a:solidFill>
                <a:latin typeface="Arial"/>
                <a:cs typeface="Arial"/>
              </a:rPr>
              <a:t>der </a:t>
            </a:r>
            <a:r>
              <a:rPr lang="de-DE" sz="1600" dirty="0">
                <a:solidFill>
                  <a:schemeClr val="tx1">
                    <a:lumMod val="75000"/>
                    <a:lumOff val="25000"/>
                  </a:schemeClr>
                </a:solidFill>
                <a:latin typeface="Arial"/>
                <a:cs typeface="Arial"/>
              </a:rPr>
              <a:t>Grundschule in </a:t>
            </a:r>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die </a:t>
            </a:r>
            <a:r>
              <a:rPr lang="de-DE" sz="1600" dirty="0">
                <a:solidFill>
                  <a:schemeClr val="tx1">
                    <a:lumMod val="75000"/>
                    <a:lumOff val="25000"/>
                  </a:schemeClr>
                </a:solidFill>
                <a:latin typeface="Arial"/>
                <a:cs typeface="Arial"/>
              </a:rPr>
              <a:t>weiterführende </a:t>
            </a:r>
            <a:r>
              <a:rPr lang="de-DE" sz="1600" dirty="0" smtClean="0">
                <a:solidFill>
                  <a:schemeClr val="tx1">
                    <a:lumMod val="75000"/>
                    <a:lumOff val="25000"/>
                  </a:schemeClr>
                </a:solidFill>
                <a:latin typeface="Arial"/>
                <a:cs typeface="Arial"/>
              </a:rPr>
              <a:t>Schule“ </a:t>
            </a:r>
          </a:p>
          <a:p>
            <a:endParaRPr lang="de-DE" sz="1600" dirty="0">
              <a:latin typeface="Arial"/>
              <a:cs typeface="Arial"/>
            </a:endParaRPr>
          </a:p>
          <a:p>
            <a:r>
              <a:rPr lang="de-DE" sz="1600" dirty="0" err="1" smtClean="0">
                <a:latin typeface="Arial"/>
                <a:cs typeface="Arial"/>
                <a:hlinkClick r:id="rId4"/>
              </a:rPr>
              <a:t>www.bildungsnavi</a:t>
            </a:r>
            <a:r>
              <a:rPr lang="de-DE" sz="1600" dirty="0" err="1">
                <a:latin typeface="Arial"/>
                <a:cs typeface="Arial"/>
                <a:hlinkClick r:id="rId4"/>
              </a:rPr>
              <a:t>-bw.de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2" name="Bild 1" descr="Titelfoto Grundschul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0272" y="2204864"/>
            <a:ext cx="1748133" cy="2485628"/>
          </a:xfrm>
          <a:prstGeom prst="rect">
            <a:avLst/>
          </a:prstGeom>
          <a:ln>
            <a:noFill/>
          </a:ln>
          <a:effectLst>
            <a:outerShdw blurRad="292100" dist="139700" dir="2700000" algn="tl" rotWithShape="0">
              <a:srgbClr val="333333">
                <a:alpha val="65000"/>
              </a:srgbClr>
            </a:outerShdw>
          </a:effectLst>
        </p:spPr>
      </p:pic>
      <p:pic>
        <p:nvPicPr>
          <p:cNvPr id="4" name="Bild 3" descr="findeWeg_Poster_680x340_140305.pdf"/>
          <p:cNvPicPr>
            <a:picLocks noChangeAspect="1"/>
          </p:cNvPicPr>
          <p:nvPr/>
        </p:nvPicPr>
        <p:blipFill rotWithShape="1">
          <a:blip r:embed="rId6" cstate="print">
            <a:extLst>
              <a:ext uri="{28A0092B-C50C-407E-A947-70E740481C1C}">
                <a14:useLocalDpi xmlns:a14="http://schemas.microsoft.com/office/drawing/2010/main" val="0"/>
              </a:ext>
            </a:extLst>
          </a:blip>
          <a:srcRect l="3813" t="1997" r="3734" b="1745"/>
          <a:stretch/>
        </p:blipFill>
        <p:spPr>
          <a:xfrm>
            <a:off x="3923928" y="3356992"/>
            <a:ext cx="874800" cy="1821600"/>
          </a:xfrm>
          <a:prstGeom prst="rect">
            <a:avLst/>
          </a:prstGeom>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6056" y="1484784"/>
            <a:ext cx="1728373" cy="2445866"/>
          </a:xfrm>
          <a:prstGeom prst="rect">
            <a:avLst/>
          </a:prstGeom>
          <a:ln>
            <a:noFill/>
          </a:ln>
          <a:effectLst>
            <a:outerShdw blurRad="292100" dist="139700" dir="2700000" algn="tl" rotWithShape="0">
              <a:srgbClr val="333333">
                <a:alpha val="65000"/>
              </a:srgbClr>
            </a:outerShdw>
          </a:effectLst>
        </p:spPr>
      </p:pic>
      <p:sp>
        <p:nvSpPr>
          <p:cNvPr id="9" name="Rechteck 8"/>
          <p:cNvSpPr/>
          <p:nvPr/>
        </p:nvSpPr>
        <p:spPr>
          <a:xfrm>
            <a:off x="467545" y="1484784"/>
            <a:ext cx="8384678" cy="45719"/>
          </a:xfrm>
          <a:prstGeom prst="rect">
            <a:avLst/>
          </a:prstGeom>
          <a:solidFill>
            <a:srgbClr val="73D4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9672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dirty="0" err="1" smtClean="0"/>
              <a:t>www.km-bw.de</a:t>
            </a:r>
            <a:endParaRPr lang="de-DE" dirty="0"/>
          </a:p>
        </p:txBody>
      </p:sp>
      <p:sp>
        <p:nvSpPr>
          <p:cNvPr id="5" name="Datumsplatzhalter 4"/>
          <p:cNvSpPr>
            <a:spLocks noGrp="1"/>
          </p:cNvSpPr>
          <p:nvPr>
            <p:ph type="dt" sz="half" idx="2"/>
          </p:nvPr>
        </p:nvSpPr>
        <p:spPr/>
        <p:txBody>
          <a:bodyPr/>
          <a:lstStyle/>
          <a:p>
            <a:r>
              <a:rPr lang="de-DE" dirty="0" smtClean="0"/>
              <a:t>Folie 3</a:t>
            </a:r>
            <a:endParaRPr lang="de-DE" dirty="0"/>
          </a:p>
        </p:txBody>
      </p:sp>
      <p:sp>
        <p:nvSpPr>
          <p:cNvPr id="8" name="Freihandform 7"/>
          <p:cNvSpPr/>
          <p:nvPr/>
        </p:nvSpPr>
        <p:spPr>
          <a:xfrm>
            <a:off x="482402" y="2060848"/>
            <a:ext cx="5040560" cy="2232248"/>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smtClean="0">
                <a:solidFill>
                  <a:schemeClr val="tx1">
                    <a:lumMod val="75000"/>
                    <a:lumOff val="25000"/>
                  </a:schemeClr>
                </a:solidFill>
                <a:latin typeface="Arial"/>
                <a:cs typeface="Arial"/>
              </a:rPr>
              <a:t>Bausteine des Übergangsverfahrens </a:t>
            </a:r>
            <a:endParaRPr lang="de-DE" sz="2400" kern="1200" dirty="0" smtClean="0">
              <a:solidFill>
                <a:schemeClr val="tx1">
                  <a:lumMod val="75000"/>
                  <a:lumOff val="25000"/>
                </a:schemeClr>
              </a:solidFill>
              <a:latin typeface="Arial"/>
              <a:cs typeface="Arial"/>
            </a:endParaRPr>
          </a:p>
          <a:p>
            <a:pPr indent="-457200" defTabSz="711200">
              <a:spcBef>
                <a:spcPct val="0"/>
              </a:spcBef>
              <a:spcAft>
                <a:spcPct val="15000"/>
              </a:spcAft>
            </a:pPr>
            <a:endParaRPr lang="de-DE" sz="2400" dirty="0" smtClean="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smtClean="0">
                <a:solidFill>
                  <a:schemeClr val="tx1">
                    <a:lumMod val="75000"/>
                    <a:lumOff val="25000"/>
                  </a:schemeClr>
                </a:solidFill>
                <a:latin typeface="Arial"/>
                <a:cs typeface="Arial"/>
              </a:rPr>
              <a:t>Überlegungen zur Schulwahl </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613660" y="1412776"/>
            <a:ext cx="3240360" cy="2160000"/>
          </a:xfrm>
          <a:prstGeom prst="rect">
            <a:avLst/>
          </a:prstGeom>
        </p:spPr>
      </p:pic>
      <p:sp>
        <p:nvSpPr>
          <p:cNvPr id="2" name="Rechteck 1"/>
          <p:cNvSpPr/>
          <p:nvPr/>
        </p:nvSpPr>
        <p:spPr>
          <a:xfrm>
            <a:off x="467544" y="908720"/>
            <a:ext cx="8387531" cy="648120"/>
          </a:xfrm>
          <a:prstGeom prst="rect">
            <a:avLst/>
          </a:prstGeom>
          <a:solidFill>
            <a:srgbClr val="1E90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4" name="Titel 3"/>
          <p:cNvSpPr>
            <a:spLocks noGrp="1"/>
          </p:cNvSpPr>
          <p:nvPr>
            <p:ph type="title"/>
          </p:nvPr>
        </p:nvSpPr>
        <p:spPr/>
        <p:txBody>
          <a:bodyPr/>
          <a:lstStyle/>
          <a:p>
            <a:r>
              <a:rPr lang="de-DE" dirty="0" smtClean="0"/>
              <a:t>Vielen Dank für Ihre Aufmerksamkeit! </a:t>
            </a:r>
            <a:endParaRPr lang="de-DE" dirty="0"/>
          </a:p>
        </p:txBody>
      </p:sp>
      <p:sp>
        <p:nvSpPr>
          <p:cNvPr id="5" name="Datumsplatzhalter 4"/>
          <p:cNvSpPr>
            <a:spLocks noGrp="1"/>
          </p:cNvSpPr>
          <p:nvPr>
            <p:ph type="dt" sz="half" idx="2"/>
          </p:nvPr>
        </p:nvSpPr>
        <p:spPr/>
        <p:txBody>
          <a:bodyPr/>
          <a:lstStyle/>
          <a:p>
            <a:r>
              <a:rPr lang="de-DE" dirty="0" smtClean="0"/>
              <a:t>Folie 26</a:t>
            </a:r>
            <a:endParaRPr lang="de-DE" dirty="0"/>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27</a:t>
            </a:r>
            <a:endParaRPr lang="de-DE" dirty="0"/>
          </a:p>
        </p:txBody>
      </p:sp>
      <p:sp>
        <p:nvSpPr>
          <p:cNvPr id="9" name="Freihandform 8"/>
          <p:cNvSpPr/>
          <p:nvPr/>
        </p:nvSpPr>
        <p:spPr>
          <a:xfrm>
            <a:off x="607368" y="2276872"/>
            <a:ext cx="4114801" cy="2520280"/>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endParaRPr lang="de-DE" sz="1600" dirty="0" smtClean="0">
              <a:latin typeface="Garamond"/>
              <a:cs typeface="Garamond"/>
            </a:endParaRPr>
          </a:p>
          <a:p>
            <a:r>
              <a:rPr lang="de-DE" sz="1600" dirty="0" smtClean="0">
                <a:latin typeface="Arial"/>
                <a:cs typeface="Arial"/>
              </a:rPr>
              <a:t>Förderschwerpunkte</a:t>
            </a:r>
            <a:r>
              <a:rPr lang="de-DE" sz="1600" dirty="0">
                <a:latin typeface="Arial"/>
                <a:cs typeface="Arial"/>
              </a:rPr>
              <a:t>: </a:t>
            </a:r>
            <a:r>
              <a:rPr lang="de-DE" sz="1600" dirty="0" smtClean="0">
                <a:latin typeface="Arial"/>
                <a:cs typeface="Arial"/>
              </a:rPr>
              <a:t/>
            </a:r>
            <a:br>
              <a:rPr lang="de-DE" sz="1600" dirty="0" smtClean="0">
                <a:latin typeface="Arial"/>
                <a:cs typeface="Arial"/>
              </a:rPr>
            </a:br>
            <a:endParaRPr lang="de-DE" sz="1600" dirty="0" smtClean="0">
              <a:latin typeface="Arial"/>
              <a:cs typeface="Arial"/>
            </a:endParaRPr>
          </a:p>
          <a:p>
            <a:pPr marL="285750" indent="-285750">
              <a:buFont typeface="Arial" panose="020B0604020202020204" pitchFamily="34" charset="0"/>
              <a:buChar char="•"/>
            </a:pPr>
            <a:r>
              <a:rPr lang="de-DE" sz="1600" dirty="0" smtClean="0">
                <a:latin typeface="Arial"/>
                <a:cs typeface="Arial"/>
              </a:rPr>
              <a:t>Lernen</a:t>
            </a:r>
          </a:p>
          <a:p>
            <a:pPr marL="285750" indent="-285750">
              <a:buFont typeface="Arial" panose="020B0604020202020204" pitchFamily="34" charset="0"/>
              <a:buChar char="•"/>
            </a:pPr>
            <a:r>
              <a:rPr lang="de-DE" sz="1600" dirty="0">
                <a:latin typeface="Arial"/>
                <a:cs typeface="Arial"/>
              </a:rPr>
              <a:t>geistige </a:t>
            </a:r>
            <a:r>
              <a:rPr lang="de-DE" sz="1600" dirty="0" smtClean="0">
                <a:latin typeface="Arial"/>
                <a:cs typeface="Arial"/>
              </a:rPr>
              <a:t>Entwicklung</a:t>
            </a:r>
          </a:p>
          <a:p>
            <a:pPr marL="285750" indent="-285750">
              <a:buFont typeface="Arial" panose="020B0604020202020204" pitchFamily="34" charset="0"/>
              <a:buChar char="•"/>
            </a:pPr>
            <a:r>
              <a:rPr lang="de-DE" sz="1600" dirty="0" smtClean="0">
                <a:latin typeface="Arial"/>
                <a:cs typeface="Arial"/>
              </a:rPr>
              <a:t>Hören</a:t>
            </a:r>
          </a:p>
          <a:p>
            <a:pPr marL="285750" indent="-285750">
              <a:buFont typeface="Arial" panose="020B0604020202020204" pitchFamily="34" charset="0"/>
              <a:buChar char="•"/>
            </a:pPr>
            <a:r>
              <a:rPr lang="de-DE" sz="1600" dirty="0">
                <a:latin typeface="Arial"/>
                <a:cs typeface="Arial"/>
              </a:rPr>
              <a:t>körperlich-motorische Entwicklung </a:t>
            </a:r>
            <a:endParaRPr lang="de-DE" sz="1600" dirty="0" smtClean="0">
              <a:latin typeface="Arial"/>
              <a:cs typeface="Arial"/>
            </a:endParaRPr>
          </a:p>
          <a:p>
            <a:pPr marL="285750" indent="-285750">
              <a:buFont typeface="Arial" panose="020B0604020202020204" pitchFamily="34" charset="0"/>
              <a:buChar char="•"/>
            </a:pPr>
            <a:r>
              <a:rPr lang="de-DE" sz="1600" dirty="0" smtClean="0">
                <a:latin typeface="Arial"/>
                <a:cs typeface="Arial"/>
              </a:rPr>
              <a:t>Sehen </a:t>
            </a:r>
          </a:p>
          <a:p>
            <a:pPr marL="285750" indent="-285750">
              <a:buFont typeface="Arial" panose="020B0604020202020204" pitchFamily="34" charset="0"/>
              <a:buChar char="•"/>
            </a:pPr>
            <a:r>
              <a:rPr lang="de-DE" sz="1600" dirty="0" smtClean="0">
                <a:latin typeface="Arial"/>
                <a:cs typeface="Arial"/>
              </a:rPr>
              <a:t>Sprache</a:t>
            </a:r>
          </a:p>
          <a:p>
            <a:pPr marL="285750" indent="-285750">
              <a:buFont typeface="Arial" panose="020B0604020202020204" pitchFamily="34" charset="0"/>
              <a:buChar char="•"/>
            </a:pPr>
            <a:r>
              <a:rPr lang="de-DE" sz="1600" dirty="0" smtClean="0">
                <a:latin typeface="Arial"/>
                <a:cs typeface="Arial"/>
              </a:rPr>
              <a:t>emotional-soziale Entwicklung</a:t>
            </a:r>
            <a:endParaRPr lang="de-DE" dirty="0" smtClean="0"/>
          </a:p>
        </p:txBody>
      </p:sp>
      <p:sp>
        <p:nvSpPr>
          <p:cNvPr id="10" name="Abgerundetes Rechteck 9"/>
          <p:cNvSpPr/>
          <p:nvPr/>
        </p:nvSpPr>
        <p:spPr>
          <a:xfrm>
            <a:off x="395536" y="1628774"/>
            <a:ext cx="8424167" cy="720000"/>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2200" b="1" dirty="0" smtClean="0">
                <a:solidFill>
                  <a:schemeClr val="tx1">
                    <a:lumMod val="75000"/>
                    <a:lumOff val="25000"/>
                  </a:schemeClr>
                </a:solidFill>
                <a:latin typeface="Arial"/>
                <a:cs typeface="Arial"/>
              </a:rPr>
              <a:t>Die sonderpädagogischen Bildungs- und Beratungszentren (SBBZ)</a:t>
            </a:r>
            <a:endParaRPr lang="de-DE" sz="2200" b="1" dirty="0">
              <a:solidFill>
                <a:schemeClr val="tx1">
                  <a:lumMod val="75000"/>
                  <a:lumOff val="25000"/>
                </a:schemeClr>
              </a:solidFill>
              <a:latin typeface="Arial"/>
              <a:cs typeface="Arial"/>
            </a:endParaRPr>
          </a:p>
        </p:txBody>
      </p:sp>
      <p:sp>
        <p:nvSpPr>
          <p:cNvPr id="11" name="Freihandform 10"/>
          <p:cNvSpPr/>
          <p:nvPr/>
        </p:nvSpPr>
        <p:spPr>
          <a:xfrm>
            <a:off x="5004048" y="2276872"/>
            <a:ext cx="3960440" cy="2520280"/>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endParaRPr lang="de-DE" sz="1600" dirty="0" smtClean="0">
              <a:latin typeface="Garamond"/>
              <a:cs typeface="Garamond"/>
            </a:endParaRPr>
          </a:p>
          <a:p>
            <a:r>
              <a:rPr lang="de-DE" sz="1600" dirty="0" smtClean="0">
                <a:solidFill>
                  <a:schemeClr val="tx1">
                    <a:lumMod val="75000"/>
                    <a:lumOff val="25000"/>
                  </a:schemeClr>
                </a:solidFill>
                <a:latin typeface="Arial"/>
                <a:cs typeface="Arial"/>
              </a:rPr>
              <a:t>Je </a:t>
            </a:r>
            <a:r>
              <a:rPr lang="de-DE" sz="1600" dirty="0">
                <a:solidFill>
                  <a:schemeClr val="tx1">
                    <a:lumMod val="75000"/>
                    <a:lumOff val="25000"/>
                  </a:schemeClr>
                </a:solidFill>
                <a:latin typeface="Arial"/>
                <a:cs typeface="Arial"/>
              </a:rPr>
              <a:t>nach Förderschwerpunkt führen </a:t>
            </a:r>
            <a:r>
              <a:rPr lang="de-DE" sz="1600" dirty="0" smtClean="0">
                <a:solidFill>
                  <a:schemeClr val="tx1">
                    <a:lumMod val="75000"/>
                    <a:lumOff val="25000"/>
                  </a:schemeClr>
                </a:solidFill>
                <a:latin typeface="Arial"/>
                <a:cs typeface="Arial"/>
              </a:rPr>
              <a:t>die </a:t>
            </a:r>
          </a:p>
          <a:p>
            <a:r>
              <a:rPr lang="de-DE" sz="1600" dirty="0" smtClean="0">
                <a:solidFill>
                  <a:schemeClr val="tx1">
                    <a:lumMod val="75000"/>
                    <a:lumOff val="25000"/>
                  </a:schemeClr>
                </a:solidFill>
                <a:latin typeface="Arial"/>
                <a:cs typeface="Arial"/>
              </a:rPr>
              <a:t>SBBZ auch Bildungsgänge, </a:t>
            </a:r>
            <a:r>
              <a:rPr lang="de-DE" sz="1600" dirty="0">
                <a:solidFill>
                  <a:schemeClr val="tx1">
                    <a:lumMod val="75000"/>
                    <a:lumOff val="25000"/>
                  </a:schemeClr>
                </a:solidFill>
                <a:latin typeface="Arial"/>
                <a:cs typeface="Arial"/>
              </a:rPr>
              <a:t>die </a:t>
            </a:r>
            <a:r>
              <a:rPr lang="de-DE" sz="1600" dirty="0" smtClean="0">
                <a:solidFill>
                  <a:schemeClr val="tx1">
                    <a:lumMod val="75000"/>
                    <a:lumOff val="25000"/>
                  </a:schemeClr>
                </a:solidFill>
                <a:latin typeface="Arial"/>
                <a:cs typeface="Arial"/>
              </a:rPr>
              <a:t>zu den Abschlüssen der allgemeinen Schulen</a:t>
            </a:r>
          </a:p>
          <a:p>
            <a:r>
              <a:rPr lang="de-DE" sz="1600" dirty="0" smtClean="0">
                <a:solidFill>
                  <a:schemeClr val="tx1">
                    <a:lumMod val="75000"/>
                    <a:lumOff val="25000"/>
                  </a:schemeClr>
                </a:solidFill>
                <a:latin typeface="Arial"/>
                <a:cs typeface="Arial"/>
              </a:rPr>
              <a:t> </a:t>
            </a:r>
          </a:p>
          <a:p>
            <a:pPr marL="285750" indent="-285750">
              <a:buFont typeface="Arial" charset="0"/>
              <a:buChar char="•"/>
            </a:pPr>
            <a:r>
              <a:rPr lang="de-DE" sz="1600" dirty="0" smtClean="0">
                <a:solidFill>
                  <a:schemeClr val="tx1">
                    <a:lumMod val="75000"/>
                    <a:lumOff val="25000"/>
                  </a:schemeClr>
                </a:solidFill>
                <a:latin typeface="Arial"/>
                <a:cs typeface="Arial"/>
              </a:rPr>
              <a:t>Werkrealschulabschluss</a:t>
            </a:r>
          </a:p>
          <a:p>
            <a:pPr marL="285750" indent="-285750">
              <a:buFont typeface="Arial" charset="0"/>
              <a:buChar char="•"/>
            </a:pPr>
            <a:r>
              <a:rPr lang="de-DE" sz="1600" dirty="0" smtClean="0">
                <a:solidFill>
                  <a:schemeClr val="tx1">
                    <a:lumMod val="75000"/>
                    <a:lumOff val="25000"/>
                  </a:schemeClr>
                </a:solidFill>
                <a:latin typeface="Arial"/>
                <a:cs typeface="Arial"/>
              </a:rPr>
              <a:t>Realschulabschluss</a:t>
            </a:r>
          </a:p>
          <a:p>
            <a:pPr marL="285750" indent="-285750">
              <a:buFont typeface="Arial" charset="0"/>
              <a:buChar char="•"/>
            </a:pPr>
            <a:r>
              <a:rPr lang="de-DE" sz="1600" dirty="0" smtClean="0">
                <a:solidFill>
                  <a:schemeClr val="tx1">
                    <a:lumMod val="75000"/>
                    <a:lumOff val="25000"/>
                  </a:schemeClr>
                </a:solidFill>
                <a:latin typeface="Arial"/>
                <a:cs typeface="Arial"/>
              </a:rPr>
              <a:t>Abitur </a:t>
            </a:r>
            <a:endParaRPr lang="de-DE" sz="1600" dirty="0">
              <a:solidFill>
                <a:schemeClr val="tx1">
                  <a:lumMod val="75000"/>
                  <a:lumOff val="25000"/>
                </a:schemeClr>
              </a:solidFill>
              <a:latin typeface="Arial"/>
              <a:cs typeface="Arial"/>
            </a:endParaRPr>
          </a:p>
          <a:p>
            <a:pPr indent="0">
              <a:buNone/>
            </a:pPr>
            <a:endParaRPr lang="de-DE" sz="1600" dirty="0" smtClean="0">
              <a:solidFill>
                <a:schemeClr val="tx1">
                  <a:lumMod val="75000"/>
                  <a:lumOff val="25000"/>
                </a:schemeClr>
              </a:solidFill>
              <a:latin typeface="Arial"/>
              <a:cs typeface="Arial"/>
            </a:endParaRPr>
          </a:p>
          <a:p>
            <a:pPr indent="0">
              <a:buNone/>
            </a:pPr>
            <a:r>
              <a:rPr lang="de-DE" sz="1600" dirty="0" smtClean="0">
                <a:solidFill>
                  <a:schemeClr val="tx1">
                    <a:lumMod val="75000"/>
                    <a:lumOff val="25000"/>
                  </a:schemeClr>
                </a:solidFill>
                <a:latin typeface="Arial"/>
                <a:cs typeface="Arial"/>
              </a:rPr>
              <a:t>führen.</a:t>
            </a:r>
            <a:endParaRPr lang="de-DE" sz="1600" dirty="0">
              <a:solidFill>
                <a:schemeClr val="tx1">
                  <a:lumMod val="75000"/>
                  <a:lumOff val="25000"/>
                </a:schemeClr>
              </a:solidFill>
              <a:latin typeface="Arial"/>
              <a:cs typeface="Arial"/>
            </a:endParaRPr>
          </a:p>
        </p:txBody>
      </p:sp>
      <p:sp>
        <p:nvSpPr>
          <p:cNvPr id="12" name="Freihandform 11"/>
          <p:cNvSpPr/>
          <p:nvPr/>
        </p:nvSpPr>
        <p:spPr>
          <a:xfrm>
            <a:off x="606673" y="5013176"/>
            <a:ext cx="8425631" cy="720080"/>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r>
              <a:rPr lang="de-DE" sz="1600" dirty="0">
                <a:solidFill>
                  <a:schemeClr val="tx1">
                    <a:lumMod val="75000"/>
                    <a:lumOff val="25000"/>
                  </a:schemeClr>
                </a:solidFill>
                <a:latin typeface="Arial"/>
                <a:cs typeface="Arial"/>
              </a:rPr>
              <a:t>Auch an SBBZ ist das gemeinsame Lernen von Kindern mit und ohne Anspruch auf ein sonderpädagogisches Bildungsangebot </a:t>
            </a:r>
            <a:r>
              <a:rPr lang="de-DE" sz="1600" dirty="0" smtClean="0">
                <a:solidFill>
                  <a:schemeClr val="tx1">
                    <a:lumMod val="75000"/>
                    <a:lumOff val="25000"/>
                  </a:schemeClr>
                </a:solidFill>
                <a:latin typeface="Arial"/>
                <a:cs typeface="Arial"/>
              </a:rPr>
              <a:t>möglich.</a:t>
            </a:r>
            <a:endParaRPr lang="de-DE" sz="1600" dirty="0">
              <a:solidFill>
                <a:schemeClr val="tx1">
                  <a:lumMod val="75000"/>
                  <a:lumOff val="25000"/>
                </a:schemeClr>
              </a:solidFill>
              <a:latin typeface="Arial"/>
              <a:cs typeface="Arial"/>
            </a:endParaRPr>
          </a:p>
        </p:txBody>
      </p:sp>
      <p:sp>
        <p:nvSpPr>
          <p:cNvPr id="13" name="Titel 3"/>
          <p:cNvSpPr txBox="1">
            <a:spLocks/>
          </p:cNvSpPr>
          <p:nvPr/>
        </p:nvSpPr>
        <p:spPr>
          <a:xfrm>
            <a:off x="609600" y="714400"/>
            <a:ext cx="8229600" cy="62636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5" name="Rechteck 14"/>
          <p:cNvSpPr/>
          <p:nvPr/>
        </p:nvSpPr>
        <p:spPr>
          <a:xfrm>
            <a:off x="474663" y="1484784"/>
            <a:ext cx="8374062" cy="45719"/>
          </a:xfrm>
          <a:prstGeom prst="rect">
            <a:avLst/>
          </a:prstGeom>
          <a:solidFill>
            <a:srgbClr val="BEEE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3610" y="2467496"/>
            <a:ext cx="110936" cy="380353"/>
          </a:xfrm>
          <a:prstGeom prst="homePlate">
            <a:avLst>
              <a:gd name="adj" fmla="val 99383"/>
            </a:avLst>
          </a:prstGeom>
          <a:solidFill>
            <a:srgbClr val="BEEEFE">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ichtungspfeil 16"/>
          <p:cNvSpPr/>
          <p:nvPr/>
        </p:nvSpPr>
        <p:spPr>
          <a:xfrm>
            <a:off x="503610" y="4941168"/>
            <a:ext cx="110936" cy="380353"/>
          </a:xfrm>
          <a:prstGeom prst="homePlate">
            <a:avLst>
              <a:gd name="adj" fmla="val 99383"/>
            </a:avLst>
          </a:prstGeom>
          <a:solidFill>
            <a:srgbClr val="BEEEFE">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ichtungspfeil 17"/>
          <p:cNvSpPr/>
          <p:nvPr/>
        </p:nvSpPr>
        <p:spPr>
          <a:xfrm>
            <a:off x="4932040" y="2467496"/>
            <a:ext cx="110936" cy="380353"/>
          </a:xfrm>
          <a:prstGeom prst="homePlate">
            <a:avLst>
              <a:gd name="adj" fmla="val 99383"/>
            </a:avLst>
          </a:prstGeom>
          <a:solidFill>
            <a:srgbClr val="BEEEFE">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200" dirty="0" smtClean="0"/>
              <a:t>Sonderpädagogische Beratung, </a:t>
            </a:r>
          </a:p>
          <a:p>
            <a:r>
              <a:rPr lang="de-DE" sz="3200" dirty="0" smtClean="0"/>
              <a:t>				Unterstützung und Bildung</a:t>
            </a:r>
            <a:endParaRPr lang="de-DE" sz="3200" dirty="0"/>
          </a:p>
        </p:txBody>
      </p:sp>
    </p:spTree>
    <p:extLst>
      <p:ext uri="{BB962C8B-B14F-4D97-AF65-F5344CB8AC3E}">
        <p14:creationId xmlns:p14="http://schemas.microsoft.com/office/powerpoint/2010/main" val="60847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smtClean="0"/>
              <a:t>Folie 28</a:t>
            </a:r>
            <a:endParaRPr lang="de-DE" dirty="0"/>
          </a:p>
        </p:txBody>
      </p:sp>
      <p:sp>
        <p:nvSpPr>
          <p:cNvPr id="9" name="Freihandform 8"/>
          <p:cNvSpPr/>
          <p:nvPr/>
        </p:nvSpPr>
        <p:spPr>
          <a:xfrm>
            <a:off x="395536" y="2348880"/>
            <a:ext cx="4896544" cy="1800200"/>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endParaRPr lang="de-DE" dirty="0" smtClean="0">
              <a:latin typeface="Garamond"/>
              <a:cs typeface="Garamond"/>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Einrichtung inklusiver </a:t>
            </a:r>
            <a:r>
              <a:rPr lang="de-DE" sz="1600" dirty="0">
                <a:solidFill>
                  <a:schemeClr val="tx1">
                    <a:lumMod val="75000"/>
                    <a:lumOff val="25000"/>
                  </a:schemeClr>
                </a:solidFill>
                <a:latin typeface="Arial"/>
                <a:cs typeface="Arial"/>
              </a:rPr>
              <a:t>Bildungsangebote </a:t>
            </a:r>
            <a:r>
              <a:rPr lang="de-DE" sz="1600" dirty="0" smtClean="0">
                <a:solidFill>
                  <a:schemeClr val="tx1">
                    <a:lumMod val="75000"/>
                    <a:lumOff val="25000"/>
                  </a:schemeClr>
                </a:solidFill>
                <a:latin typeface="Arial"/>
                <a:cs typeface="Arial"/>
              </a:rPr>
              <a:t>durch das Staatliche Schulamt.</a:t>
            </a:r>
          </a:p>
          <a:p>
            <a:pPr marL="285750" indent="-285750">
              <a:buFont typeface="Arial" panose="020B0604020202020204" pitchFamily="34" charset="0"/>
              <a:buChar char="•"/>
            </a:pPr>
            <a:endParaRPr lang="de-DE" sz="1600" dirty="0" smtClean="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Zielsetzung: ein </a:t>
            </a:r>
            <a:r>
              <a:rPr lang="de-DE" sz="1600" dirty="0">
                <a:solidFill>
                  <a:schemeClr val="tx1">
                    <a:lumMod val="75000"/>
                    <a:lumOff val="25000"/>
                  </a:schemeClr>
                </a:solidFill>
                <a:latin typeface="Arial"/>
                <a:cs typeface="Arial"/>
              </a:rPr>
              <a:t>qualitativ vergleichbares und möglichst wohnortnahes, gruppenbezogenes </a:t>
            </a:r>
            <a:r>
              <a:rPr lang="de-DE" sz="1600" dirty="0" smtClean="0">
                <a:solidFill>
                  <a:schemeClr val="tx1">
                    <a:lumMod val="75000"/>
                    <a:lumOff val="25000"/>
                  </a:schemeClr>
                </a:solidFill>
                <a:latin typeface="Arial"/>
                <a:cs typeface="Arial"/>
              </a:rPr>
              <a:t>Angebot</a:t>
            </a:r>
            <a:endParaRPr lang="de-DE" dirty="0" smtClean="0">
              <a:solidFill>
                <a:schemeClr val="tx1">
                  <a:lumMod val="75000"/>
                  <a:lumOff val="25000"/>
                </a:schemeClr>
              </a:solidFill>
              <a:latin typeface="Arial"/>
              <a:cs typeface="Arial"/>
            </a:endParaRPr>
          </a:p>
          <a:p>
            <a:pPr marL="285750" indent="-285750">
              <a:buFont typeface="Arial" panose="020B0604020202020204" pitchFamily="34" charset="0"/>
              <a:buChar char="•"/>
            </a:pPr>
            <a:endParaRPr lang="de-DE" dirty="0">
              <a:latin typeface="Arial"/>
              <a:cs typeface="Arial"/>
            </a:endParaRPr>
          </a:p>
        </p:txBody>
      </p:sp>
      <p:sp>
        <p:nvSpPr>
          <p:cNvPr id="10" name="Abgerundetes Rechteck 9"/>
          <p:cNvSpPr/>
          <p:nvPr/>
        </p:nvSpPr>
        <p:spPr>
          <a:xfrm>
            <a:off x="323528" y="1628774"/>
            <a:ext cx="5040560" cy="936130"/>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2200" b="1" dirty="0" smtClean="0">
                <a:solidFill>
                  <a:schemeClr val="tx1">
                    <a:lumMod val="75000"/>
                    <a:lumOff val="25000"/>
                  </a:schemeClr>
                </a:solidFill>
                <a:latin typeface="Arial"/>
                <a:cs typeface="Arial"/>
              </a:rPr>
              <a:t>Die sonderpädagogischen Bildungs- und Beratungszentren</a:t>
            </a:r>
            <a:endParaRPr lang="de-DE" sz="2200" b="1" dirty="0">
              <a:solidFill>
                <a:schemeClr val="tx1">
                  <a:lumMod val="75000"/>
                  <a:lumOff val="25000"/>
                </a:schemeClr>
              </a:solidFill>
              <a:latin typeface="Arial"/>
              <a:cs typeface="Arial"/>
            </a:endParaRPr>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r="14955" b="274"/>
          <a:stretch/>
        </p:blipFill>
        <p:spPr bwMode="auto">
          <a:xfrm>
            <a:off x="5609704" y="1484784"/>
            <a:ext cx="324000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Legende mit Pfeil nach unten 11">
            <a:hlinkClick r:id="rId4" action="ppaction://hlinksldjump"/>
          </p:cNvPr>
          <p:cNvSpPr/>
          <p:nvPr/>
        </p:nvSpPr>
        <p:spPr>
          <a:xfrm>
            <a:off x="8238058" y="5532090"/>
            <a:ext cx="432048" cy="288032"/>
          </a:xfrm>
          <a:prstGeom prst="downArrowCallout">
            <a:avLst/>
          </a:prstGeom>
          <a:solidFill>
            <a:srgbClr val="B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smtClean="0">
                <a:solidFill>
                  <a:schemeClr val="tx1">
                    <a:lumMod val="75000"/>
                    <a:lumOff val="25000"/>
                  </a:schemeClr>
                </a:solidFill>
              </a:rPr>
              <a:t>Link</a:t>
            </a:r>
            <a:endParaRPr lang="de-DE" dirty="0">
              <a:solidFill>
                <a:schemeClr val="tx1">
                  <a:lumMod val="75000"/>
                  <a:lumOff val="25000"/>
                </a:schemeClr>
              </a:solidFill>
            </a:endParaRPr>
          </a:p>
        </p:txBody>
      </p:sp>
      <p:sp>
        <p:nvSpPr>
          <p:cNvPr id="13" name="Rechteck 12"/>
          <p:cNvSpPr/>
          <p:nvPr/>
        </p:nvSpPr>
        <p:spPr>
          <a:xfrm>
            <a:off x="474663" y="1484784"/>
            <a:ext cx="8374062" cy="45719"/>
          </a:xfrm>
          <a:prstGeom prst="rect">
            <a:avLst/>
          </a:prstGeom>
          <a:solidFill>
            <a:srgbClr val="BEEE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p:cNvSpPr txBox="1"/>
          <p:nvPr/>
        </p:nvSpPr>
        <p:spPr>
          <a:xfrm>
            <a:off x="395536" y="4293096"/>
            <a:ext cx="8280920" cy="1354217"/>
          </a:xfrm>
          <a:prstGeom prst="rect">
            <a:avLst/>
          </a:prstGeom>
          <a:noFill/>
        </p:spPr>
        <p:txBody>
          <a:bodyPr wrap="square" rtlCol="0">
            <a:spAutoFit/>
          </a:bodyP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Bildungswegekonferenzverfahren: Abstimmung mit allen Beteiligten.</a:t>
            </a:r>
          </a:p>
          <a:p>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Beim Wechsel von der Primar- in die Sekundarstufe ist ein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erneutes Bildungswegekonferenzverfahren erforderlich.</a:t>
            </a:r>
          </a:p>
          <a:p>
            <a:endParaRPr lang="de-DE" dirty="0"/>
          </a:p>
        </p:txBody>
      </p:sp>
      <p:sp>
        <p:nvSpPr>
          <p:cNvPr id="14"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200" dirty="0" smtClean="0"/>
              <a:t>Sonderpädagogische Beratung, </a:t>
            </a:r>
          </a:p>
          <a:p>
            <a:r>
              <a:rPr lang="de-DE" sz="3200" dirty="0" smtClean="0"/>
              <a:t>				Unterstützung und Bildung</a:t>
            </a:r>
            <a:endParaRPr lang="de-DE" sz="3200" dirty="0"/>
          </a:p>
        </p:txBody>
      </p:sp>
    </p:spTree>
    <p:extLst>
      <p:ext uri="{BB962C8B-B14F-4D97-AF65-F5344CB8AC3E}">
        <p14:creationId xmlns:p14="http://schemas.microsoft.com/office/powerpoint/2010/main" val="150089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t>Bausteine des Übergangsverfahrens </a:t>
            </a:r>
            <a:endParaRPr lang="de-DE" sz="3200" dirty="0"/>
          </a:p>
        </p:txBody>
      </p:sp>
      <p:sp>
        <p:nvSpPr>
          <p:cNvPr id="4" name="Rechteck 3"/>
          <p:cNvSpPr/>
          <p:nvPr/>
        </p:nvSpPr>
        <p:spPr>
          <a:xfrm>
            <a:off x="4417640" y="2420888"/>
            <a:ext cx="4330824"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b="1" dirty="0" smtClean="0">
                <a:solidFill>
                  <a:srgbClr val="1EAEBD"/>
                </a:solidFill>
                <a:latin typeface="Arial"/>
                <a:cs typeface="Arial"/>
              </a:rPr>
              <a:t>gesamtpädagogische Langzeitbetrachtung</a:t>
            </a:r>
          </a:p>
          <a:p>
            <a:pPr marL="285750" indent="-285750">
              <a:lnSpc>
                <a:spcPct val="120000"/>
              </a:lnSpc>
              <a:buFont typeface="Arial"/>
              <a:buChar char="•"/>
            </a:pPr>
            <a:r>
              <a:rPr lang="de-DE" sz="1600" dirty="0" smtClean="0">
                <a:solidFill>
                  <a:srgbClr val="1EAEBD"/>
                </a:solidFill>
                <a:latin typeface="Arial"/>
                <a:cs typeface="Arial"/>
              </a:rPr>
              <a:t>Standarderreichung </a:t>
            </a:r>
            <a:r>
              <a:rPr lang="de-DE" sz="1600" dirty="0">
                <a:solidFill>
                  <a:srgbClr val="1EAEBD"/>
                </a:solidFill>
                <a:latin typeface="Arial"/>
                <a:cs typeface="Arial"/>
              </a:rPr>
              <a:t>in den einzelnen </a:t>
            </a:r>
            <a:r>
              <a:rPr lang="de-DE" sz="1600" dirty="0" smtClean="0">
                <a:solidFill>
                  <a:srgbClr val="1EAEBD"/>
                </a:solidFill>
                <a:latin typeface="Arial"/>
                <a:cs typeface="Arial"/>
              </a:rPr>
              <a:t>Fächern (vgl. Halbjahresinformation Kl. 4)</a:t>
            </a:r>
            <a:endParaRPr lang="de-DE" sz="1600" dirty="0">
              <a:solidFill>
                <a:srgbClr val="1EAEBD"/>
              </a:solidFill>
              <a:latin typeface="Arial"/>
              <a:cs typeface="Arial"/>
            </a:endParaRPr>
          </a:p>
          <a:p>
            <a:pPr marL="285750" indent="-285750">
              <a:lnSpc>
                <a:spcPct val="120000"/>
              </a:lnSpc>
              <a:buFont typeface="Arial"/>
              <a:buChar char="•"/>
            </a:pPr>
            <a:r>
              <a:rPr lang="de-DE" sz="1600" dirty="0">
                <a:solidFill>
                  <a:srgbClr val="1EAEBD"/>
                </a:solidFill>
                <a:latin typeface="Arial"/>
                <a:cs typeface="Arial"/>
              </a:rPr>
              <a:t>Leistungsentwicklung in Klasse 3 und 4</a:t>
            </a:r>
          </a:p>
          <a:p>
            <a:pPr marL="285750" indent="-285750">
              <a:lnSpc>
                <a:spcPct val="120000"/>
              </a:lnSpc>
              <a:buFont typeface="Arial"/>
              <a:buChar char="•"/>
            </a:pPr>
            <a:r>
              <a:rPr lang="de-DE" sz="1600" dirty="0" smtClean="0">
                <a:solidFill>
                  <a:srgbClr val="1EAEBD"/>
                </a:solidFill>
                <a:latin typeface="Arial"/>
                <a:cs typeface="Arial"/>
              </a:rPr>
              <a:t>Lern-, Arbeits- </a:t>
            </a:r>
            <a:r>
              <a:rPr lang="de-DE" sz="1600" dirty="0">
                <a:solidFill>
                  <a:srgbClr val="1EAEBD"/>
                </a:solidFill>
                <a:latin typeface="Arial"/>
                <a:cs typeface="Arial"/>
              </a:rPr>
              <a:t>und Sozialverhalten</a:t>
            </a:r>
          </a:p>
          <a:p>
            <a:pPr marL="285750" indent="-285750">
              <a:lnSpc>
                <a:spcPct val="120000"/>
              </a:lnSpc>
              <a:buFont typeface="Arial"/>
              <a:buChar char="•"/>
            </a:pPr>
            <a:r>
              <a:rPr lang="de-DE" sz="1600" dirty="0" smtClean="0">
                <a:solidFill>
                  <a:srgbClr val="1EAEBD"/>
                </a:solidFill>
                <a:latin typeface="Arial"/>
                <a:cs typeface="Arial"/>
              </a:rPr>
              <a:t>Entwicklungspotenziale </a:t>
            </a:r>
            <a:r>
              <a:rPr lang="de-DE" sz="1600" dirty="0">
                <a:solidFill>
                  <a:srgbClr val="1EAEBD"/>
                </a:solidFill>
                <a:latin typeface="Arial"/>
                <a:cs typeface="Arial"/>
              </a:rPr>
              <a:t>des Kindes</a:t>
            </a:r>
          </a:p>
          <a:p>
            <a:pPr marL="285750" indent="-285750">
              <a:lnSpc>
                <a:spcPct val="120000"/>
              </a:lnSpc>
              <a:buFont typeface="Arial"/>
              <a:buChar char="•"/>
            </a:pPr>
            <a:r>
              <a:rPr lang="de-DE" sz="1600" dirty="0" smtClean="0">
                <a:solidFill>
                  <a:srgbClr val="1EAEBD"/>
                </a:solidFill>
                <a:latin typeface="Arial"/>
                <a:cs typeface="Arial"/>
              </a:rPr>
              <a:t>besondere </a:t>
            </a:r>
            <a:r>
              <a:rPr lang="de-DE" sz="1600" dirty="0">
                <a:solidFill>
                  <a:srgbClr val="1EAEBD"/>
                </a:solidFill>
                <a:latin typeface="Arial"/>
                <a:cs typeface="Arial"/>
              </a:rPr>
              <a:t>Förderprozesse (z.B. LRS, Rechenschwäche</a:t>
            </a:r>
            <a:r>
              <a:rPr lang="de-DE" sz="1600" dirty="0" smtClean="0">
                <a:solidFill>
                  <a:srgbClr val="1EAEBD"/>
                </a:solidFill>
                <a:latin typeface="Arial"/>
                <a:cs typeface="Arial"/>
              </a:rPr>
              <a:t>)</a:t>
            </a:r>
            <a:endParaRPr lang="de-DE" sz="1600" dirty="0">
              <a:solidFill>
                <a:srgbClr val="1EAEBD"/>
              </a:solidFill>
              <a:latin typeface="Arial"/>
              <a:cs typeface="Arial"/>
            </a:endParaRP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usätzliche </a:t>
            </a:r>
            <a:r>
              <a:rPr lang="de-DE" sz="2200" dirty="0">
                <a:solidFill>
                  <a:schemeClr val="tx1">
                    <a:lumMod val="75000"/>
                    <a:lumOff val="25000"/>
                  </a:schemeClr>
                </a:solidFill>
                <a:latin typeface="Arial"/>
                <a:cs typeface="Arial"/>
              </a:rPr>
              <a:t>Beratung auf Wunsch der Eltern in </a:t>
            </a:r>
            <a:r>
              <a:rPr lang="de-DE" sz="2200" dirty="0" smtClean="0">
                <a:solidFill>
                  <a:schemeClr val="tx1">
                    <a:lumMod val="75000"/>
                    <a:lumOff val="25000"/>
                  </a:schemeClr>
                </a:solidFill>
                <a:latin typeface="Arial"/>
                <a:cs typeface="Arial"/>
              </a:rPr>
              <a:t>Klasse </a:t>
            </a:r>
            <a:r>
              <a:rPr lang="de-DE" sz="2200" dirty="0">
                <a:solidFill>
                  <a:schemeClr val="tx1">
                    <a:lumMod val="75000"/>
                    <a:lumOff val="25000"/>
                  </a:schemeClr>
                </a:solidFill>
                <a:latin typeface="Arial"/>
                <a:cs typeface="Arial"/>
              </a:rPr>
              <a:t>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smtClean="0">
                <a:solidFill>
                  <a:schemeClr val="tx1">
                    <a:lumMod val="75000"/>
                    <a:lumOff val="25000"/>
                  </a:schemeClr>
                </a:solidFill>
                <a:latin typeface="Arial"/>
                <a:cs typeface="Arial"/>
              </a:rPr>
              <a:t>Beratung und Information für Eltern ab dem Grundschulbeginn</a:t>
            </a:r>
            <a:endParaRPr lang="de-DE" sz="2200" dirty="0">
              <a:solidFill>
                <a:schemeClr val="tx1">
                  <a:lumMod val="75000"/>
                  <a:lumOff val="25000"/>
                </a:schemeClr>
              </a:solidFill>
              <a:latin typeface="Arial"/>
              <a:cs typeface="Arial"/>
            </a:endParaRP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smtClean="0">
                <a:solidFill>
                  <a:schemeClr val="tx1">
                    <a:lumMod val="75000"/>
                    <a:lumOff val="25000"/>
                  </a:schemeClr>
                </a:solidFill>
                <a:latin typeface="Arial"/>
                <a:cs typeface="Arial"/>
              </a:rPr>
              <a:t>Grundschulempfehlung</a:t>
            </a:r>
            <a:endParaRPr lang="de-DE" sz="2200" dirty="0">
              <a:solidFill>
                <a:schemeClr val="tx1">
                  <a:lumMod val="75000"/>
                  <a:lumOff val="25000"/>
                </a:schemeClr>
              </a:solidFill>
              <a:latin typeface="Arial"/>
              <a:cs typeface="Arial"/>
            </a:endParaRPr>
          </a:p>
        </p:txBody>
      </p:sp>
      <p:sp>
        <p:nvSpPr>
          <p:cNvPr id="12" name="Richtungspfeil 11"/>
          <p:cNvSpPr/>
          <p:nvPr/>
        </p:nvSpPr>
        <p:spPr>
          <a:xfrm>
            <a:off x="4067944" y="2852936"/>
            <a:ext cx="216024" cy="1728192"/>
          </a:xfrm>
          <a:prstGeom prst="homePlate">
            <a:avLst>
              <a:gd name="adj" fmla="val 99383"/>
            </a:avLst>
          </a:prstGeom>
          <a:solidFill>
            <a:srgbClr val="1E90BC">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995936" y="2852936"/>
            <a:ext cx="36008" cy="1728192"/>
          </a:xfrm>
          <a:prstGeom prst="rect">
            <a:avLst/>
          </a:prstGeom>
          <a:solidFill>
            <a:srgbClr val="1E90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rgbClr val="1E90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1411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200" dirty="0">
                <a:solidFill>
                  <a:schemeClr val="tx1">
                    <a:lumMod val="75000"/>
                    <a:lumOff val="25000"/>
                  </a:schemeClr>
                </a:solidFill>
                <a:latin typeface="Garamond" panose="02020404030301010803" pitchFamily="18" charset="0"/>
              </a:rPr>
              <a:t>Überlegungen zur Schulwahl </a:t>
            </a:r>
          </a:p>
        </p:txBody>
      </p:sp>
      <p:sp>
        <p:nvSpPr>
          <p:cNvPr id="2" name="Abgerundetes Rechteck 1"/>
          <p:cNvSpPr/>
          <p:nvPr/>
        </p:nvSpPr>
        <p:spPr>
          <a:xfrm>
            <a:off x="608002" y="246965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smtClean="0">
                <a:solidFill>
                  <a:schemeClr val="tx1">
                    <a:lumMod val="75000"/>
                    <a:lumOff val="25000"/>
                  </a:schemeClr>
                </a:solidFill>
                <a:latin typeface="Arial"/>
                <a:cs typeface="Arial"/>
              </a:rPr>
              <a:t>Konzentrationsfähigkeit</a:t>
            </a:r>
            <a:endParaRPr lang="de-DE" sz="2200" kern="1000" dirty="0">
              <a:solidFill>
                <a:schemeClr val="tx1">
                  <a:lumMod val="75000"/>
                  <a:lumOff val="25000"/>
                </a:schemeClr>
              </a:solidFill>
              <a:latin typeface="Arial"/>
              <a:cs typeface="Arial"/>
            </a:endParaRPr>
          </a:p>
        </p:txBody>
      </p:sp>
      <p:sp>
        <p:nvSpPr>
          <p:cNvPr id="7" name="Abgerundetes Rechteck 6"/>
          <p:cNvSpPr/>
          <p:nvPr/>
        </p:nvSpPr>
        <p:spPr>
          <a:xfrm>
            <a:off x="606422" y="165166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Begabungsprofil</a:t>
            </a:r>
            <a:endParaRPr lang="de-DE" sz="2200" dirty="0">
              <a:solidFill>
                <a:schemeClr val="tx1">
                  <a:lumMod val="75000"/>
                  <a:lumOff val="25000"/>
                </a:schemeClr>
              </a:solidFill>
              <a:latin typeface="Arial"/>
              <a:cs typeface="Arial"/>
            </a:endParaRPr>
          </a:p>
        </p:txBody>
      </p:sp>
      <p:sp>
        <p:nvSpPr>
          <p:cNvPr id="9" name="Abgerundetes Rechteck 8"/>
          <p:cNvSpPr/>
          <p:nvPr/>
        </p:nvSpPr>
        <p:spPr>
          <a:xfrm>
            <a:off x="606098" y="417956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Resilienz</a:t>
            </a:r>
            <a:endParaRPr lang="de-DE" sz="2200" dirty="0">
              <a:solidFill>
                <a:schemeClr val="tx1">
                  <a:lumMod val="75000"/>
                  <a:lumOff val="25000"/>
                </a:schemeClr>
              </a:solidFill>
              <a:latin typeface="Arial"/>
              <a:cs typeface="Arial"/>
            </a:endParaRPr>
          </a:p>
        </p:txBody>
      </p:sp>
      <p:sp>
        <p:nvSpPr>
          <p:cNvPr id="11" name="Abgerundetes Rechteck 10"/>
          <p:cNvSpPr/>
          <p:nvPr/>
        </p:nvSpPr>
        <p:spPr>
          <a:xfrm>
            <a:off x="606683" y="332308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Lernmotivation</a:t>
            </a:r>
            <a:endParaRPr lang="de-DE" sz="2200" dirty="0">
              <a:solidFill>
                <a:schemeClr val="tx1">
                  <a:lumMod val="75000"/>
                  <a:lumOff val="25000"/>
                </a:schemeClr>
              </a:solidFill>
              <a:latin typeface="Arial"/>
              <a:cs typeface="Arial"/>
            </a:endParaRP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konzentrationsfähig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3863974" y="3330020"/>
            <a:ext cx="4975861"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 welchem Maß ist es </a:t>
            </a:r>
            <a:r>
              <a:rPr lang="de-DE" sz="1600" dirty="0" smtClean="0">
                <a:solidFill>
                  <a:schemeClr val="tx1">
                    <a:lumMod val="75000"/>
                    <a:lumOff val="25000"/>
                  </a:schemeClr>
                </a:solidFill>
                <a:latin typeface="Arial"/>
                <a:cs typeface="Arial"/>
              </a:rPr>
              <a:t>zu </a:t>
            </a:r>
            <a:r>
              <a:rPr lang="de-DE" sz="1600" dirty="0">
                <a:solidFill>
                  <a:schemeClr val="tx1">
                    <a:lumMod val="75000"/>
                    <a:lumOff val="25000"/>
                  </a:schemeClr>
                </a:solidFill>
                <a:latin typeface="Arial"/>
                <a:cs typeface="Arial"/>
              </a:rPr>
              <a:t>einem </a:t>
            </a:r>
            <a:r>
              <a:rPr lang="de-DE" sz="1600" dirty="0" smtClean="0">
                <a:solidFill>
                  <a:schemeClr val="tx1">
                    <a:lumMod val="75000"/>
                    <a:lumOff val="25000"/>
                  </a:schemeClr>
                </a:solidFill>
                <a:latin typeface="Arial"/>
                <a:cs typeface="Arial"/>
              </a:rPr>
              <a:t>Bedürfnisaufschub </a:t>
            </a:r>
            <a:r>
              <a:rPr lang="de-DE" sz="1600" dirty="0">
                <a:solidFill>
                  <a:schemeClr val="tx1">
                    <a:lumMod val="75000"/>
                    <a:lumOff val="25000"/>
                  </a:schemeClr>
                </a:solidFill>
                <a:latin typeface="Arial"/>
                <a:cs typeface="Arial"/>
              </a:rPr>
              <a:t>fähig?</a:t>
            </a:r>
          </a:p>
        </p:txBody>
      </p:sp>
      <p:sp>
        <p:nvSpPr>
          <p:cNvPr id="14" name="Abgerundetes Rechteck 13"/>
          <p:cNvSpPr/>
          <p:nvPr/>
        </p:nvSpPr>
        <p:spPr>
          <a:xfrm>
            <a:off x="3863975" y="166815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Welche Stärken/Schwächen </a:t>
            </a:r>
            <a:r>
              <a:rPr lang="de-DE" sz="1600" dirty="0">
                <a:solidFill>
                  <a:schemeClr val="tx1">
                    <a:lumMod val="75000"/>
                    <a:lumOff val="25000"/>
                  </a:schemeClr>
                </a:solidFill>
                <a:latin typeface="Arial"/>
                <a:cs typeface="Arial"/>
              </a:rPr>
              <a:t>hat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a:t>
            </a:r>
            <a:r>
              <a:rPr lang="de-DE" sz="1600" dirty="0" smtClean="0">
                <a:solidFill>
                  <a:schemeClr val="tx1">
                    <a:lumMod val="75000"/>
                    <a:lumOff val="25000"/>
                  </a:schemeClr>
                </a:solidFill>
                <a:latin typeface="Arial"/>
                <a:cs typeface="Arial"/>
              </a:rPr>
              <a:t>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smtClean="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Wie </a:t>
            </a:r>
            <a:r>
              <a:rPr lang="de-DE" sz="1600" dirty="0">
                <a:solidFill>
                  <a:schemeClr val="tx1">
                    <a:lumMod val="75000"/>
                    <a:lumOff val="25000"/>
                  </a:schemeClr>
                </a:solidFill>
                <a:latin typeface="Arial"/>
                <a:cs typeface="Arial"/>
              </a:rPr>
              <a:t>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a:t>
            </a:r>
            <a:r>
              <a:rPr lang="de-DE" sz="1600" dirty="0" smtClean="0">
                <a:solidFill>
                  <a:schemeClr val="tx1">
                    <a:lumMod val="75000"/>
                    <a:lumOff val="25000"/>
                  </a:schemeClr>
                </a:solidFill>
                <a:latin typeface="Arial"/>
                <a:cs typeface="Arial"/>
              </a:rPr>
              <a:t>Misserfolgen um?</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7413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Soziale Kompetenz</a:t>
            </a:r>
            <a:endParaRPr lang="de-DE" sz="2200" dirty="0">
              <a:solidFill>
                <a:schemeClr val="tx1">
                  <a:lumMod val="75000"/>
                  <a:lumOff val="25000"/>
                </a:schemeClr>
              </a:solidFill>
              <a:latin typeface="Arial"/>
              <a:cs typeface="Arial"/>
            </a:endParaRPr>
          </a:p>
        </p:txBody>
      </p:sp>
      <p:sp>
        <p:nvSpPr>
          <p:cNvPr id="17" name="Abgerundetes Rechteck 16"/>
          <p:cNvSpPr/>
          <p:nvPr/>
        </p:nvSpPr>
        <p:spPr>
          <a:xfrm>
            <a:off x="3863974" y="5077644"/>
            <a:ext cx="4975861"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a:buChar char="•"/>
            </a:pPr>
            <a:r>
              <a:rPr lang="de-DE" sz="1600" dirty="0" smtClean="0">
                <a:solidFill>
                  <a:schemeClr val="tx1">
                    <a:lumMod val="75000"/>
                    <a:lumOff val="25000"/>
                  </a:schemeClr>
                </a:solidFill>
                <a:latin typeface="Arial"/>
                <a:cs typeface="Arial"/>
              </a:rPr>
              <a:t>Wie selbstständig ist mein Kind?</a:t>
            </a:r>
          </a:p>
          <a:p>
            <a:pPr marL="285750" indent="-285750">
              <a:buFont typeface="Arial"/>
              <a:buChar char="•"/>
            </a:pPr>
            <a:r>
              <a:rPr lang="de-DE" sz="1600" dirty="0" smtClean="0">
                <a:solidFill>
                  <a:schemeClr val="tx1">
                    <a:lumMod val="75000"/>
                    <a:lumOff val="25000"/>
                  </a:schemeClr>
                </a:solidFill>
                <a:latin typeface="Arial"/>
                <a:cs typeface="Arial"/>
              </a:rPr>
              <a:t>Wie kooperativ ist mein Kind?</a:t>
            </a:r>
            <a:endParaRPr lang="de-DE" sz="1600" dirty="0">
              <a:solidFill>
                <a:schemeClr val="tx1">
                  <a:lumMod val="75000"/>
                  <a:lumOff val="25000"/>
                </a:schemeClr>
              </a:solidFill>
              <a:latin typeface="Arial"/>
              <a:cs typeface="Arial"/>
            </a:endParaRPr>
          </a:p>
        </p:txBody>
      </p:sp>
      <p:sp>
        <p:nvSpPr>
          <p:cNvPr id="26" name="Richtungspfeil 25"/>
          <p:cNvSpPr/>
          <p:nvPr/>
        </p:nvSpPr>
        <p:spPr>
          <a:xfrm>
            <a:off x="487772" y="1825774"/>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36912"/>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01008"/>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65104"/>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29200"/>
            <a:ext cx="110936" cy="380353"/>
          </a:xfrm>
          <a:prstGeom prst="homePlate">
            <a:avLst>
              <a:gd name="adj" fmla="val 99383"/>
            </a:avLst>
          </a:prstGeom>
          <a:solidFill>
            <a:srgbClr val="1E90BC">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rgbClr val="1E90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3368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6</a:t>
            </a:r>
            <a:endParaRPr lang="de-DE" dirty="0"/>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smtClean="0">
                <a:solidFill>
                  <a:schemeClr val="tx1">
                    <a:lumMod val="75000"/>
                    <a:lumOff val="25000"/>
                  </a:schemeClr>
                </a:solidFill>
                <a:latin typeface="Arial"/>
                <a:cs typeface="Arial"/>
              </a:rPr>
              <a:t>Allgemein bildende </a:t>
            </a:r>
            <a:r>
              <a:rPr lang="de-DE" sz="2200" dirty="0" smtClean="0">
                <a:solidFill>
                  <a:schemeClr val="tx1">
                    <a:lumMod val="75000"/>
                    <a:lumOff val="25000"/>
                  </a:schemeClr>
                </a:solidFill>
                <a:latin typeface="Arial"/>
                <a:cs typeface="Arial"/>
              </a:rPr>
              <a:t>Sc</a:t>
            </a:r>
            <a:r>
              <a:rPr lang="de-DE" sz="2200" kern="1200" dirty="0" smtClean="0">
                <a:solidFill>
                  <a:schemeClr val="tx1">
                    <a:lumMod val="75000"/>
                    <a:lumOff val="25000"/>
                  </a:schemeClr>
                </a:solidFill>
                <a:latin typeface="Arial"/>
                <a:cs typeface="Arial"/>
              </a:rPr>
              <a:t>hulen</a:t>
            </a:r>
          </a:p>
          <a:p>
            <a:pPr marL="550926" lvl="2" indent="-285750" defTabSz="711200">
              <a:spcBef>
                <a:spcPct val="0"/>
              </a:spcBef>
              <a:spcAft>
                <a:spcPct val="15000"/>
              </a:spcAft>
              <a:buClr>
                <a:srgbClr val="1EAEBD"/>
              </a:buClr>
              <a:buFont typeface="Arial"/>
              <a:buChar char="•"/>
            </a:pPr>
            <a:r>
              <a:rPr lang="de-DE" sz="1600" dirty="0" smtClean="0">
                <a:solidFill>
                  <a:srgbClr val="1EAEBD"/>
                </a:solidFill>
                <a:latin typeface="Arial"/>
                <a:cs typeface="Arial"/>
              </a:rPr>
              <a:t>Hauptschule/Werkrealschule</a:t>
            </a:r>
          </a:p>
          <a:p>
            <a:pPr marL="550926" lvl="2" indent="-285750" defTabSz="711200">
              <a:spcBef>
                <a:spcPct val="0"/>
              </a:spcBef>
              <a:spcAft>
                <a:spcPct val="15000"/>
              </a:spcAft>
              <a:buClr>
                <a:srgbClr val="1EAEBD"/>
              </a:buClr>
              <a:buFont typeface="Arial"/>
              <a:buChar char="•"/>
            </a:pPr>
            <a:r>
              <a:rPr lang="de-DE" sz="1600" dirty="0" smtClean="0">
                <a:solidFill>
                  <a:srgbClr val="1EAEBD"/>
                </a:solidFill>
                <a:latin typeface="Arial"/>
                <a:cs typeface="Arial"/>
              </a:rPr>
              <a:t>Realschule 	</a:t>
            </a:r>
          </a:p>
          <a:p>
            <a:pPr marL="550926" lvl="2" indent="-285750" defTabSz="711200">
              <a:spcBef>
                <a:spcPct val="0"/>
              </a:spcBef>
              <a:spcAft>
                <a:spcPct val="15000"/>
              </a:spcAft>
              <a:buClr>
                <a:srgbClr val="1EAEBD"/>
              </a:buClr>
              <a:buFont typeface="Arial"/>
              <a:buChar char="•"/>
            </a:pPr>
            <a:r>
              <a:rPr lang="de-DE" sz="1600" dirty="0" smtClean="0">
                <a:solidFill>
                  <a:srgbClr val="1EAEBD"/>
                </a:solidFill>
                <a:latin typeface="Arial"/>
                <a:cs typeface="Arial"/>
              </a:rPr>
              <a:t>Gymnasium </a:t>
            </a:r>
          </a:p>
          <a:p>
            <a:pPr marL="550926" lvl="2" indent="-285750" defTabSz="711200">
              <a:spcBef>
                <a:spcPct val="0"/>
              </a:spcBef>
              <a:spcAft>
                <a:spcPct val="15000"/>
              </a:spcAft>
              <a:buClr>
                <a:srgbClr val="1EAEBD"/>
              </a:buClr>
              <a:buFont typeface="Arial"/>
              <a:buChar char="•"/>
            </a:pPr>
            <a:r>
              <a:rPr lang="de-DE" sz="1600" dirty="0" smtClean="0">
                <a:solidFill>
                  <a:srgbClr val="1EAEBD"/>
                </a:solidFill>
                <a:latin typeface="Arial"/>
                <a:cs typeface="Arial"/>
              </a:rPr>
              <a:t>Gemeinschaftsschule</a:t>
            </a:r>
          </a:p>
          <a:p>
            <a:pPr marL="550926" lvl="2" indent="-285750" defTabSz="711200">
              <a:spcBef>
                <a:spcPct val="0"/>
              </a:spcBef>
              <a:spcAft>
                <a:spcPct val="15000"/>
              </a:spcAft>
              <a:buClr>
                <a:srgbClr val="1EAEBD"/>
              </a:buClr>
              <a:buFont typeface="Arial"/>
              <a:buChar char="•"/>
            </a:pPr>
            <a:r>
              <a:rPr lang="de-DE" sz="1600" dirty="0" smtClean="0">
                <a:solidFill>
                  <a:srgbClr val="1EAEBD"/>
                </a:solidFill>
                <a:latin typeface="Arial"/>
                <a:cs typeface="Arial"/>
              </a:rPr>
              <a:t>Schulartübergreifendes </a:t>
            </a:r>
          </a:p>
          <a:p>
            <a:pPr marL="0" lvl="1" indent="0" defTabSz="711200">
              <a:lnSpc>
                <a:spcPct val="50000"/>
              </a:lnSpc>
              <a:spcBef>
                <a:spcPct val="0"/>
              </a:spcBef>
              <a:spcAft>
                <a:spcPct val="15000"/>
              </a:spcAft>
              <a:buNone/>
            </a:pPr>
            <a:endParaRPr lang="de-DE"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r>
              <a:rPr lang="de-DE" sz="2200" dirty="0" smtClean="0">
                <a:solidFill>
                  <a:schemeClr val="tx1">
                    <a:lumMod val="75000"/>
                    <a:lumOff val="25000"/>
                  </a:schemeClr>
                </a:solidFill>
                <a:latin typeface="Arial"/>
                <a:cs typeface="Arial"/>
              </a:rPr>
              <a:t>Berufliche Schulen</a:t>
            </a:r>
          </a:p>
          <a:p>
            <a:pPr marL="0" lvl="1" indent="0" defTabSz="711200">
              <a:lnSpc>
                <a:spcPct val="50000"/>
              </a:lnSpc>
              <a:spcBef>
                <a:spcPct val="0"/>
              </a:spcBef>
              <a:spcAft>
                <a:spcPct val="15000"/>
              </a:spcAft>
              <a:buNone/>
            </a:pPr>
            <a:r>
              <a:rPr lang="de-DE" dirty="0" smtClean="0">
                <a:solidFill>
                  <a:schemeClr val="tx1">
                    <a:lumMod val="75000"/>
                    <a:lumOff val="25000"/>
                  </a:schemeClr>
                </a:solidFill>
                <a:latin typeface="Arial"/>
                <a:cs typeface="Arial"/>
              </a:rPr>
              <a:t> </a:t>
            </a: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Bildungswege </a:t>
            </a: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Sonderpädagogische Bildungs- und Beratungszentren (SBBZ) und Inklusion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620730" y="1340768"/>
            <a:ext cx="324000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72816"/>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789040"/>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361676"/>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4945360"/>
            <a:ext cx="110936"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7 </a:t>
            </a:r>
            <a:endParaRPr lang="de-DE" dirty="0"/>
          </a:p>
        </p:txBody>
      </p:sp>
      <p:sp>
        <p:nvSpPr>
          <p:cNvPr id="9" name="Inhaltsplatzhalter 1"/>
          <p:cNvSpPr>
            <a:spLocks noGrp="1"/>
          </p:cNvSpPr>
          <p:nvPr>
            <p:ph idx="1"/>
          </p:nvPr>
        </p:nvSpPr>
        <p:spPr>
          <a:xfrm>
            <a:off x="484636" y="1615348"/>
            <a:ext cx="5760640" cy="3096344"/>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chor="ctr">
            <a:noAutofit/>
          </a:bodyPr>
          <a:lstStyle/>
          <a:p>
            <a:r>
              <a:rPr lang="de-DE" sz="1600" dirty="0" smtClean="0">
                <a:solidFill>
                  <a:schemeClr val="tx1">
                    <a:lumMod val="75000"/>
                    <a:lumOff val="25000"/>
                  </a:schemeClr>
                </a:solidFill>
                <a:latin typeface="Arial"/>
                <a:cs typeface="Arial"/>
              </a:rPr>
              <a:t>Vermittlung grundlegender </a:t>
            </a:r>
            <a:r>
              <a:rPr lang="de-DE" sz="1600" dirty="0">
                <a:solidFill>
                  <a:schemeClr val="tx1">
                    <a:lumMod val="75000"/>
                    <a:lumOff val="25000"/>
                  </a:schemeClr>
                </a:solidFill>
                <a:latin typeface="Arial"/>
                <a:cs typeface="Arial"/>
              </a:rPr>
              <a:t>und </a:t>
            </a:r>
            <a:r>
              <a:rPr lang="de-DE" sz="1600" dirty="0" smtClean="0">
                <a:solidFill>
                  <a:schemeClr val="tx1">
                    <a:lumMod val="75000"/>
                    <a:lumOff val="25000"/>
                  </a:schemeClr>
                </a:solidFill>
                <a:latin typeface="Arial"/>
                <a:cs typeface="Arial"/>
              </a:rPr>
              <a:t>erweiterter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allgemeiner </a:t>
            </a:r>
            <a:r>
              <a:rPr lang="de-DE" sz="1600" dirty="0">
                <a:solidFill>
                  <a:schemeClr val="tx1">
                    <a:lumMod val="75000"/>
                    <a:lumOff val="25000"/>
                  </a:schemeClr>
                </a:solidFill>
                <a:latin typeface="Arial"/>
                <a:cs typeface="Arial"/>
              </a:rPr>
              <a:t>Bildung</a:t>
            </a: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Orientierung an </a:t>
            </a:r>
            <a:r>
              <a:rPr lang="de-DE" sz="1600" dirty="0">
                <a:solidFill>
                  <a:schemeClr val="tx1">
                    <a:lumMod val="75000"/>
                    <a:lumOff val="25000"/>
                  </a:schemeClr>
                </a:solidFill>
                <a:latin typeface="Arial"/>
                <a:cs typeface="Arial"/>
              </a:rPr>
              <a:t>lebensnahen Sachverhalten und </a:t>
            </a:r>
            <a:r>
              <a:rPr lang="de-DE" sz="1600" dirty="0" smtClean="0">
                <a:solidFill>
                  <a:schemeClr val="tx1">
                    <a:lumMod val="75000"/>
                    <a:lumOff val="25000"/>
                  </a:schemeClr>
                </a:solidFill>
                <a:latin typeface="Arial"/>
                <a:cs typeface="Arial"/>
              </a:rPr>
              <a:t>Aufgabenstellungen</a:t>
            </a: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besondere Förderung praktischer </a:t>
            </a:r>
            <a:r>
              <a:rPr lang="de-DE" sz="1600" dirty="0">
                <a:solidFill>
                  <a:schemeClr val="tx1">
                    <a:lumMod val="75000"/>
                    <a:lumOff val="25000"/>
                  </a:schemeClr>
                </a:solidFill>
                <a:latin typeface="Arial"/>
                <a:cs typeface="Arial"/>
              </a:rPr>
              <a:t>Begabungen, </a:t>
            </a:r>
            <a:r>
              <a:rPr lang="de-DE" sz="1600" dirty="0" smtClean="0">
                <a:solidFill>
                  <a:schemeClr val="tx1">
                    <a:lumMod val="75000"/>
                    <a:lumOff val="25000"/>
                  </a:schemeClr>
                </a:solidFill>
                <a:latin typeface="Arial"/>
                <a:cs typeface="Arial"/>
              </a:rPr>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Neigungen und </a:t>
            </a:r>
            <a:r>
              <a:rPr lang="de-DE" sz="1600" dirty="0">
                <a:solidFill>
                  <a:schemeClr val="tx1">
                    <a:lumMod val="75000"/>
                    <a:lumOff val="25000"/>
                  </a:schemeClr>
                </a:solidFill>
                <a:latin typeface="Arial"/>
                <a:cs typeface="Arial"/>
              </a:rPr>
              <a:t>Leistungen</a:t>
            </a: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stark </a:t>
            </a:r>
            <a:r>
              <a:rPr lang="de-DE" sz="1600" dirty="0">
                <a:solidFill>
                  <a:schemeClr val="tx1">
                    <a:lumMod val="75000"/>
                    <a:lumOff val="25000"/>
                  </a:schemeClr>
                </a:solidFill>
                <a:latin typeface="Arial"/>
                <a:cs typeface="Arial"/>
              </a:rPr>
              <a:t>berufsbezogenes Profil und  </a:t>
            </a:r>
            <a:r>
              <a:rPr lang="de-DE" sz="1600" dirty="0" smtClean="0">
                <a:solidFill>
                  <a:schemeClr val="tx1">
                    <a:lumMod val="75000"/>
                    <a:lumOff val="25000"/>
                  </a:schemeClr>
                </a:solidFill>
                <a:latin typeface="Arial"/>
                <a:cs typeface="Arial"/>
              </a:rPr>
              <a:t>intensive Berufswegeplanung ab Klasse 5</a:t>
            </a:r>
            <a:endParaRPr lang="de-DE" sz="1600" dirty="0">
              <a:solidFill>
                <a:schemeClr val="tx1">
                  <a:lumMod val="75000"/>
                  <a:lumOff val="25000"/>
                </a:schemeClr>
              </a:solidFill>
              <a:latin typeface="Arial"/>
              <a:cs typeface="Aria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t>Die Haupt-/Werkrealschule</a:t>
            </a:r>
            <a:endParaRPr lang="de-DE" sz="3200" dirty="0"/>
          </a:p>
        </p:txBody>
      </p:sp>
      <p:pic>
        <p:nvPicPr>
          <p:cNvPr id="4" name="Bild 3" descr="Foto Folie 7.jpg"/>
          <p:cNvPicPr>
            <a:picLocks noChangeAspect="1"/>
          </p:cNvPicPr>
          <p:nvPr/>
        </p:nvPicPr>
        <p:blipFill rotWithShape="1">
          <a:blip r:embed="rId3" cstate="print">
            <a:extLst>
              <a:ext uri="{28A0092B-C50C-407E-A947-70E740481C1C}">
                <a14:useLocalDpi xmlns:a14="http://schemas.microsoft.com/office/drawing/2010/main" val="0"/>
              </a:ext>
            </a:extLst>
          </a:blip>
          <a:srcRect t="1" r="-233" b="-1245"/>
          <a:stretch/>
        </p:blipFill>
        <p:spPr>
          <a:xfrm>
            <a:off x="5617572" y="1484784"/>
            <a:ext cx="3240000" cy="2160000"/>
          </a:xfrm>
          <a:prstGeom prst="rect">
            <a:avLst/>
          </a:prstGeom>
        </p:spPr>
      </p:pic>
      <p:sp>
        <p:nvSpPr>
          <p:cNvPr id="2" name="Rechteck 1"/>
          <p:cNvSpPr/>
          <p:nvPr/>
        </p:nvSpPr>
        <p:spPr>
          <a:xfrm>
            <a:off x="467543" y="1484784"/>
            <a:ext cx="8387531"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7057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65104"/>
            <a:ext cx="8376988" cy="288032"/>
          </a:xfrm>
          <a:prstGeom prst="rect">
            <a:avLst/>
          </a:prstGeom>
          <a:solidFill>
            <a:srgbClr val="1EAEBD">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25136"/>
            <a:ext cx="8376988" cy="288040"/>
          </a:xfrm>
          <a:prstGeom prst="rect">
            <a:avLst/>
          </a:prstGeom>
          <a:solidFill>
            <a:srgbClr val="1EAEBD">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85176"/>
            <a:ext cx="8376988" cy="288040"/>
          </a:xfrm>
          <a:prstGeom prst="rect">
            <a:avLst/>
          </a:prstGeom>
          <a:solidFill>
            <a:srgbClr val="1EAEBD">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8</a:t>
            </a:r>
            <a:endParaRPr lang="de-DE" dirty="0"/>
          </a:p>
        </p:txBody>
      </p:sp>
      <p:sp>
        <p:nvSpPr>
          <p:cNvPr id="7" name="Inhaltsplatzhalter 1"/>
          <p:cNvSpPr>
            <a:spLocks noGrp="1"/>
          </p:cNvSpPr>
          <p:nvPr>
            <p:ph idx="1"/>
          </p:nvPr>
        </p:nvSpPr>
        <p:spPr>
          <a:xfrm>
            <a:off x="478086" y="166171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smtClean="0">
                <a:solidFill>
                  <a:schemeClr val="tx1">
                    <a:lumMod val="75000"/>
                    <a:lumOff val="25000"/>
                  </a:schemeClr>
                </a:solidFill>
                <a:latin typeface="Arial"/>
                <a:cs typeface="Arial"/>
              </a:rPr>
              <a:t>intensive </a:t>
            </a:r>
            <a:r>
              <a:rPr lang="de-DE" sz="1600" dirty="0">
                <a:solidFill>
                  <a:schemeClr val="tx1">
                    <a:lumMod val="75000"/>
                    <a:lumOff val="25000"/>
                  </a:schemeClr>
                </a:solidFill>
                <a:latin typeface="Arial"/>
                <a:cs typeface="Arial"/>
              </a:rPr>
              <a:t>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a:t>
            </a:r>
            <a:r>
              <a:rPr lang="de-DE" sz="1600" dirty="0" smtClean="0">
                <a:solidFill>
                  <a:schemeClr val="tx1">
                    <a:lumMod val="75000"/>
                    <a:lumOff val="25000"/>
                  </a:schemeClr>
                </a:solidFill>
                <a:latin typeface="Arial"/>
                <a:cs typeface="Arial"/>
              </a:rPr>
              <a:t>Klasse 5</a:t>
            </a: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Einsatz </a:t>
            </a:r>
            <a:r>
              <a:rPr lang="de-DE" sz="1600" dirty="0" smtClean="0">
                <a:solidFill>
                  <a:schemeClr val="tx1">
                    <a:lumMod val="75000"/>
                    <a:lumOff val="25000"/>
                  </a:schemeClr>
                </a:solidFill>
                <a:latin typeface="Arial"/>
                <a:cs typeface="Arial"/>
              </a:rPr>
              <a:t>Pädagogischer Assistentinnen und Assistenten</a:t>
            </a:r>
            <a:endParaRPr lang="de-DE" sz="1600" dirty="0">
              <a:solidFill>
                <a:schemeClr val="tx1">
                  <a:lumMod val="75000"/>
                  <a:lumOff val="25000"/>
                </a:schemeClr>
              </a:solidFill>
              <a:latin typeface="Arial"/>
              <a:cs typeface="Aria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t>Die Haupt-/Werkrealschule</a:t>
            </a:r>
            <a:endParaRPr lang="de-DE" sz="3200" dirty="0"/>
          </a:p>
        </p:txBody>
      </p:sp>
      <p:sp>
        <p:nvSpPr>
          <p:cNvPr id="10" name="Abgerundetes Rechteck 9"/>
          <p:cNvSpPr/>
          <p:nvPr/>
        </p:nvSpPr>
        <p:spPr>
          <a:xfrm>
            <a:off x="5447175" y="178753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3243448896"/>
              </p:ext>
            </p:extLst>
          </p:nvPr>
        </p:nvGraphicFramePr>
        <p:xfrm>
          <a:off x="620068" y="4365104"/>
          <a:ext cx="7763887" cy="1005840"/>
        </p:xfrm>
        <a:graphic>
          <a:graphicData uri="http://schemas.openxmlformats.org/drawingml/2006/table">
            <a:tbl>
              <a:tblPr firstRow="1" bandRow="1">
                <a:tableStyleId>{2D5ABB26-0587-4C30-8999-92F81FD0307C}</a:tableStyleId>
              </a:tblPr>
              <a:tblGrid>
                <a:gridCol w="1293980"/>
                <a:gridCol w="6469907"/>
              </a:tblGrid>
              <a:tr h="213505">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tr>
              <a:tr h="236427">
                <a:tc>
                  <a:txBody>
                    <a:bodyPr/>
                    <a:lstStyle/>
                    <a:p>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Werkrealschulabschluss (Mittlerer Bildungsabschluss)</a:t>
                      </a:r>
                      <a:endParaRPr lang="de-DE" sz="1600" dirty="0">
                        <a:solidFill>
                          <a:schemeClr val="tx1">
                            <a:lumMod val="75000"/>
                            <a:lumOff val="25000"/>
                          </a:schemeClr>
                        </a:solidFill>
                        <a:latin typeface="Arial"/>
                        <a:cs typeface="Arial"/>
                      </a:endParaRPr>
                    </a:p>
                  </a:txBody>
                  <a:tcPr/>
                </a:tc>
              </a:tr>
            </a:tbl>
          </a:graphicData>
        </a:graphic>
      </p:graphicFrame>
      <p:sp>
        <p:nvSpPr>
          <p:cNvPr id="12" name="Rechteck 11"/>
          <p:cNvSpPr/>
          <p:nvPr/>
        </p:nvSpPr>
        <p:spPr>
          <a:xfrm>
            <a:off x="468313" y="1484784"/>
            <a:ext cx="8386762"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378968" y="2003558"/>
            <a:ext cx="95797" cy="380353"/>
          </a:xfrm>
          <a:prstGeom prst="homePlate">
            <a:avLst>
              <a:gd name="adj" fmla="val 99383"/>
            </a:avLst>
          </a:prstGeom>
          <a:solidFill>
            <a:srgbClr val="1EAEBD">
              <a:alpha val="6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072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www.km-bw.de</a:t>
            </a:r>
            <a:endParaRPr lang="de-DE" dirty="0"/>
          </a:p>
        </p:txBody>
      </p:sp>
      <p:sp>
        <p:nvSpPr>
          <p:cNvPr id="5" name="Datumsplatzhalter 4"/>
          <p:cNvSpPr>
            <a:spLocks noGrp="1"/>
          </p:cNvSpPr>
          <p:nvPr>
            <p:ph type="dt" sz="half" idx="2"/>
          </p:nvPr>
        </p:nvSpPr>
        <p:spPr/>
        <p:txBody>
          <a:bodyPr/>
          <a:lstStyle/>
          <a:p>
            <a:r>
              <a:rPr lang="de-DE" dirty="0" smtClean="0"/>
              <a:t>Folie 9</a:t>
            </a:r>
            <a:endParaRPr lang="de-DE" dirty="0"/>
          </a:p>
        </p:txBody>
      </p:sp>
      <p:sp>
        <p:nvSpPr>
          <p:cNvPr id="6" name="Inhaltsplatzhalter 1"/>
          <p:cNvSpPr>
            <a:spLocks noGrp="1"/>
          </p:cNvSpPr>
          <p:nvPr>
            <p:ph idx="1"/>
          </p:nvPr>
        </p:nvSpPr>
        <p:spPr>
          <a:xfrm>
            <a:off x="478086" y="1666848"/>
            <a:ext cx="5184576" cy="4104456"/>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smtClean="0">
                <a:solidFill>
                  <a:schemeClr val="tx1">
                    <a:lumMod val="75000"/>
                    <a:lumOff val="25000"/>
                  </a:schemeClr>
                </a:solidFill>
                <a:latin typeface="Arial"/>
                <a:cs typeface="Arial"/>
              </a:rPr>
              <a:t>Vorrangige Vermittlung einer erweiterten allgemeinen, </a:t>
            </a:r>
            <a:r>
              <a:rPr lang="de-DE" sz="1600" dirty="0">
                <a:solidFill>
                  <a:schemeClr val="tx1">
                    <a:lumMod val="75000"/>
                    <a:lumOff val="25000"/>
                  </a:schemeClr>
                </a:solidFill>
                <a:latin typeface="Arial"/>
                <a:cs typeface="Arial"/>
              </a:rPr>
              <a:t>aber </a:t>
            </a:r>
            <a:r>
              <a:rPr lang="de-DE" sz="1600" dirty="0" smtClean="0">
                <a:solidFill>
                  <a:schemeClr val="tx1">
                    <a:lumMod val="75000"/>
                    <a:lumOff val="25000"/>
                  </a:schemeClr>
                </a:solidFill>
                <a:latin typeface="Arial"/>
                <a:cs typeface="Arial"/>
              </a:rPr>
              <a:t>auch einer grundlegenden Bildung</a:t>
            </a:r>
            <a:br>
              <a:rPr lang="de-DE" sz="1600" dirty="0" smtClean="0">
                <a:solidFill>
                  <a:schemeClr val="tx1">
                    <a:lumMod val="75000"/>
                    <a:lumOff val="25000"/>
                  </a:schemeClr>
                </a:solidFill>
                <a:latin typeface="Arial"/>
                <a:cs typeface="Arial"/>
              </a:rPr>
            </a:br>
            <a:endParaRPr lang="de-DE" sz="1600" strike="sngStrike"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Vermittlung </a:t>
            </a:r>
            <a:r>
              <a:rPr lang="de-DE" sz="1600" dirty="0">
                <a:solidFill>
                  <a:schemeClr val="tx1">
                    <a:lumMod val="75000"/>
                    <a:lumOff val="25000"/>
                  </a:schemeClr>
                </a:solidFill>
                <a:latin typeface="Arial"/>
                <a:cs typeface="Arial"/>
              </a:rPr>
              <a:t>einer erweiterten allgemeinen Bildung führt </a:t>
            </a:r>
            <a:r>
              <a:rPr lang="de-DE" sz="1600" dirty="0" smtClean="0">
                <a:solidFill>
                  <a:schemeClr val="tx1">
                    <a:lumMod val="75000"/>
                    <a:lumOff val="25000"/>
                  </a:schemeClr>
                </a:solidFill>
                <a:latin typeface="Arial"/>
                <a:cs typeface="Arial"/>
              </a:rPr>
              <a:t>zu theoretischer </a:t>
            </a:r>
            <a:r>
              <a:rPr lang="de-DE" sz="1600" dirty="0">
                <a:solidFill>
                  <a:schemeClr val="tx1">
                    <a:lumMod val="75000"/>
                    <a:lumOff val="25000"/>
                  </a:schemeClr>
                </a:solidFill>
                <a:latin typeface="Arial"/>
                <a:cs typeface="Arial"/>
              </a:rPr>
              <a:t>Durchdringung und </a:t>
            </a:r>
            <a:r>
              <a:rPr lang="de-DE" sz="1600" dirty="0" smtClean="0">
                <a:solidFill>
                  <a:schemeClr val="tx1">
                    <a:lumMod val="75000"/>
                    <a:lumOff val="25000"/>
                  </a:schemeClr>
                </a:solidFill>
                <a:latin typeface="Arial"/>
                <a:cs typeface="Arial"/>
              </a:rPr>
              <a:t>Zusammenschau</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      </a:t>
            </a:r>
          </a:p>
          <a:p>
            <a:pPr>
              <a:buFont typeface="Arial"/>
              <a:buChar char="•"/>
            </a:pPr>
            <a:r>
              <a:rPr lang="de-DE" sz="1600" dirty="0" smtClean="0">
                <a:solidFill>
                  <a:schemeClr val="tx1">
                    <a:lumMod val="75000"/>
                    <a:lumOff val="25000"/>
                  </a:schemeClr>
                </a:solidFill>
                <a:latin typeface="Arial"/>
                <a:cs typeface="Arial"/>
              </a:rPr>
              <a:t>Grundlage </a:t>
            </a:r>
            <a:r>
              <a:rPr lang="de-DE" sz="1600" dirty="0">
                <a:solidFill>
                  <a:schemeClr val="tx1">
                    <a:lumMod val="75000"/>
                    <a:lumOff val="25000"/>
                  </a:schemeClr>
                </a:solidFill>
                <a:latin typeface="Arial"/>
                <a:cs typeface="Arial"/>
              </a:rPr>
              <a:t>für eine Berufsausbildung und für weiterführende, insbesondere berufsbezogene schulische Bildungsgänge</a:t>
            </a:r>
          </a:p>
          <a:p>
            <a:pPr>
              <a:buFont typeface="Arial"/>
              <a:buChar char="•"/>
            </a:pPr>
            <a:endParaRPr lang="de-DE" sz="1600"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individuelle </a:t>
            </a:r>
            <a:r>
              <a:rPr lang="de-DE" sz="1600" dirty="0">
                <a:solidFill>
                  <a:schemeClr val="tx1">
                    <a:lumMod val="75000"/>
                    <a:lumOff val="25000"/>
                  </a:schemeClr>
                </a:solidFill>
                <a:latin typeface="Arial"/>
                <a:cs typeface="Arial"/>
              </a:rPr>
              <a:t>Förderung in binnendifferenzierender Form </a:t>
            </a:r>
            <a:r>
              <a:rPr lang="de-DE" sz="1600" dirty="0" smtClean="0">
                <a:solidFill>
                  <a:schemeClr val="tx1">
                    <a:lumMod val="75000"/>
                    <a:lumOff val="25000"/>
                  </a:schemeClr>
                </a:solidFill>
                <a:latin typeface="Arial"/>
                <a:cs typeface="Arial"/>
              </a:rPr>
              <a:t>und in </a:t>
            </a:r>
            <a:r>
              <a:rPr lang="de-DE" sz="1600" dirty="0">
                <a:solidFill>
                  <a:schemeClr val="tx1">
                    <a:lumMod val="75000"/>
                    <a:lumOff val="25000"/>
                  </a:schemeClr>
                </a:solidFill>
                <a:latin typeface="Arial"/>
                <a:cs typeface="Arial"/>
              </a:rPr>
              <a:t>leistungsdifferenzierenden Gruppen oder Klassen</a:t>
            </a:r>
            <a:endParaRPr lang="de-DE" sz="1600" dirty="0" smtClean="0">
              <a:solidFill>
                <a:schemeClr val="tx1">
                  <a:lumMod val="75000"/>
                  <a:lumOff val="25000"/>
                </a:schemeClr>
              </a:solidFill>
              <a:latin typeface="Arial"/>
              <a:cs typeface="Arial"/>
            </a:endParaRPr>
          </a:p>
          <a:p>
            <a:endParaRPr lang="de-DE" sz="1600" dirty="0" smtClean="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t>Die Realschule</a:t>
            </a:r>
            <a:endParaRPr lang="de-DE" sz="3200" dirty="0"/>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609704" y="1483200"/>
            <a:ext cx="3240000" cy="2160000"/>
          </a:xfrm>
          <a:prstGeom prst="rect">
            <a:avLst/>
          </a:prstGeom>
        </p:spPr>
      </p:pic>
      <p:sp>
        <p:nvSpPr>
          <p:cNvPr id="9" name="Rechteck 8"/>
          <p:cNvSpPr/>
          <p:nvPr/>
        </p:nvSpPr>
        <p:spPr>
          <a:xfrm>
            <a:off x="478085" y="1484784"/>
            <a:ext cx="8370639" cy="45719"/>
          </a:xfrm>
          <a:prstGeom prst="rect">
            <a:avLst/>
          </a:prstGeom>
          <a:solidFill>
            <a:srgbClr val="1EAE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5683</Words>
  <Application>Microsoft Office PowerPoint</Application>
  <PresentationFormat>Bildschirmpräsentation (4:3)</PresentationFormat>
  <Paragraphs>798</Paragraphs>
  <Slides>32</Slides>
  <Notes>32</Notes>
  <HiddenSlides>0</HiddenSlides>
  <MMClips>0</MMClips>
  <ScaleCrop>false</ScaleCrop>
  <HeadingPairs>
    <vt:vector size="4" baseType="variant">
      <vt:variant>
        <vt:lpstr>Design</vt:lpstr>
      </vt:variant>
      <vt:variant>
        <vt:i4>1</vt:i4>
      </vt:variant>
      <vt:variant>
        <vt:lpstr>Folientitel</vt:lpstr>
      </vt:variant>
      <vt:variant>
        <vt:i4>32</vt:i4>
      </vt:variant>
    </vt:vector>
  </HeadingPairs>
  <TitlesOfParts>
    <vt:vector size="33" baseType="lpstr">
      <vt:lpstr>Formatvorlage_rot Logo Bildung</vt:lpstr>
      <vt:lpstr>Auf die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lpstr>PowerPoint-Präsentation</vt:lpstr>
      <vt:lpstr>PowerPoint-Präsentation</vt:lpstr>
    </vt:vector>
  </TitlesOfParts>
  <Company>IZLBW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Vollrath, Carmen (KM)</cp:lastModifiedBy>
  <cp:revision>555</cp:revision>
  <cp:lastPrinted>2017-09-20T10:23:36Z</cp:lastPrinted>
  <dcterms:created xsi:type="dcterms:W3CDTF">2014-03-18T09:41:04Z</dcterms:created>
  <dcterms:modified xsi:type="dcterms:W3CDTF">2017-09-20T14:41:36Z</dcterms:modified>
</cp:coreProperties>
</file>